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58" r:id="rId3"/>
    <p:sldId id="273" r:id="rId4"/>
    <p:sldId id="267" r:id="rId5"/>
    <p:sldId id="268" r:id="rId6"/>
    <p:sldId id="275" r:id="rId7"/>
    <p:sldId id="270" r:id="rId8"/>
    <p:sldId id="704" r:id="rId9"/>
    <p:sldId id="703" r:id="rId10"/>
    <p:sldId id="717" r:id="rId11"/>
    <p:sldId id="712" r:id="rId12"/>
    <p:sldId id="272" r:id="rId13"/>
    <p:sldId id="274" r:id="rId14"/>
    <p:sldId id="266" r:id="rId15"/>
    <p:sldId id="269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LH" id="{4B692019-1478-AB43-9C78-01B6BF876808}">
          <p14:sldIdLst>
            <p14:sldId id="263"/>
            <p14:sldId id="258"/>
            <p14:sldId id="273"/>
            <p14:sldId id="267"/>
            <p14:sldId id="268"/>
            <p14:sldId id="275"/>
            <p14:sldId id="270"/>
            <p14:sldId id="704"/>
            <p14:sldId id="703"/>
            <p14:sldId id="717"/>
            <p14:sldId id="712"/>
            <p14:sldId id="272"/>
            <p14:sldId id="274"/>
            <p14:sldId id="266"/>
            <p14:sldId id="269"/>
          </p14:sldIdLst>
        </p14:section>
        <p14:section name="Back-up" id="{28977CD2-2E64-2246-8715-039912C19C5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Hocqueloux" initials="L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25E"/>
    <a:srgbClr val="0099D2"/>
    <a:srgbClr val="DA0A24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9" autoAdjust="0"/>
    <p:restoredTop sz="94760"/>
  </p:normalViewPr>
  <p:slideViewPr>
    <p:cSldViewPr snapToGrid="0" snapToObjects="1">
      <p:cViewPr varScale="1">
        <p:scale>
          <a:sx n="91" d="100"/>
          <a:sy n="91" d="100"/>
        </p:scale>
        <p:origin x="20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63098846898201"/>
          <c:y val="2.6170616892667298E-2"/>
          <c:w val="0.83838666169991305"/>
          <c:h val="0.84387702640112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DTG/ABC/3TC (n=80)</c:v>
                </c:pt>
              </c:strCache>
            </c:strRef>
          </c:tx>
          <c:spPr>
            <a:solidFill>
              <a:srgbClr val="002F5F"/>
            </a:solidFill>
            <a:ln w="6350">
              <a:noFill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Virologic
success</c:v>
                </c:pt>
                <c:pt idx="1">
                  <c:v>Virologic
non-response</c:v>
                </c:pt>
                <c:pt idx="2">
                  <c:v>No virologic
data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96.25</c:v>
                </c:pt>
                <c:pt idx="1">
                  <c:v>1.25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8-6041-A933-5B1F5D5E6E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DTG (n=78)</c:v>
                </c:pt>
              </c:strCache>
            </c:strRef>
          </c:tx>
          <c:spPr>
            <a:solidFill>
              <a:srgbClr val="DA0A24"/>
            </a:solidFill>
            <a:ln w="6350">
              <a:noFill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Virologic
success</c:v>
                </c:pt>
                <c:pt idx="1">
                  <c:v>Virologic
non-response</c:v>
                </c:pt>
                <c:pt idx="2">
                  <c:v>No virologic
data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93.6</c:v>
                </c:pt>
                <c:pt idx="1">
                  <c:v>2.56</c:v>
                </c:pt>
                <c:pt idx="2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8-6041-A933-5B1F5D5E6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190600"/>
        <c:axId val="525190992"/>
      </c:barChart>
      <c:catAx>
        <c:axId val="52519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38">
            <a:solidFill>
              <a:srgbClr val="000000"/>
            </a:solidFill>
          </a:ln>
        </c:spPr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525190992"/>
        <c:crosses val="autoZero"/>
        <c:auto val="1"/>
        <c:lblAlgn val="ctr"/>
        <c:lblOffset val="100"/>
        <c:noMultiLvlLbl val="0"/>
      </c:catAx>
      <c:valAx>
        <c:axId val="52519099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en-US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HIV-1 RNA &lt;50 c/mL, %</a:t>
                </a:r>
              </a:p>
            </c:rich>
          </c:tx>
          <c:layout>
            <c:manualLayout>
              <c:xMode val="edge"/>
              <c:yMode val="edge"/>
              <c:x val="1.7212269715911836E-2"/>
              <c:y val="0.206912986808087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38">
            <a:solidFill>
              <a:srgbClr val="000000"/>
            </a:solidFill>
          </a:ln>
        </c:spPr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525190600"/>
        <c:crosses val="autoZero"/>
        <c:crossBetween val="between"/>
        <c:majorUnit val="20"/>
      </c:valAx>
      <c:spPr>
        <a:noFill/>
        <a:ln w="2538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47731269163816947"/>
          <c:y val="0.18750328015636605"/>
          <c:w val="0.43882531631650207"/>
          <c:h val="0.17629985638879037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A834-6351-E64C-B571-BE5F35436FE2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20E3-2468-1043-A13E-131E937D12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49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E20E3-2468-1043-A13E-131E937D12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84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E20E3-2468-1043-A13E-131E937D126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23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CD2E518-CEE4-1945-870E-663D6D134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72" y="2130426"/>
            <a:ext cx="8520056" cy="1470025"/>
          </a:xfrm>
        </p:spPr>
        <p:txBody>
          <a:bodyPr anchor="ctr">
            <a:noAutofit/>
          </a:bodyPr>
          <a:lstStyle/>
          <a:p>
            <a:r>
              <a:rPr lang="fr-FR" sz="2100" dirty="0"/>
              <a:t>Dolutegravir </a:t>
            </a:r>
            <a:r>
              <a:rPr lang="fr-FR" sz="2100" dirty="0" err="1"/>
              <a:t>monotherapy</a:t>
            </a:r>
            <a:r>
              <a:rPr lang="fr-FR" sz="2100" dirty="0"/>
              <a:t> vs. dolutegravir/</a:t>
            </a:r>
            <a:r>
              <a:rPr lang="fr-FR" sz="2100" dirty="0" err="1"/>
              <a:t>abacavir</a:t>
            </a:r>
            <a:r>
              <a:rPr lang="fr-FR" sz="2100" dirty="0"/>
              <a:t>/</a:t>
            </a:r>
            <a:r>
              <a:rPr lang="fr-FR" sz="2100" dirty="0" err="1"/>
              <a:t>lamivudine</a:t>
            </a:r>
            <a:r>
              <a:rPr lang="fr-FR" sz="2100" dirty="0"/>
              <a:t> </a:t>
            </a:r>
            <a:br>
              <a:rPr lang="fr-FR" sz="2100" dirty="0"/>
            </a:br>
            <a:r>
              <a:rPr lang="fr-FR" sz="2100" dirty="0"/>
              <a:t>for HIV-1-infected virologically </a:t>
            </a:r>
            <a:r>
              <a:rPr lang="fr-FR" sz="2100" dirty="0" err="1"/>
              <a:t>suppressed</a:t>
            </a:r>
            <a:r>
              <a:rPr lang="fr-FR" sz="2100" dirty="0"/>
              <a:t> patients: </a:t>
            </a:r>
            <a:br>
              <a:rPr lang="fr-FR" sz="2100" dirty="0"/>
            </a:br>
            <a:r>
              <a:rPr lang="fr-FR" sz="2100" dirty="0" err="1"/>
              <a:t>results</a:t>
            </a:r>
            <a:r>
              <a:rPr lang="fr-FR" sz="2100" dirty="0"/>
              <a:t> </a:t>
            </a:r>
            <a:r>
              <a:rPr lang="fr-FR" sz="2100" dirty="0" err="1"/>
              <a:t>from</a:t>
            </a:r>
            <a:r>
              <a:rPr lang="fr-FR" sz="2100" dirty="0"/>
              <a:t> the </a:t>
            </a:r>
            <a:r>
              <a:rPr lang="fr-FR" sz="2100" dirty="0" err="1"/>
              <a:t>randomized</a:t>
            </a:r>
            <a:r>
              <a:rPr lang="fr-FR" sz="2100" dirty="0"/>
              <a:t> non-</a:t>
            </a:r>
            <a:r>
              <a:rPr lang="fr-FR" sz="2100" dirty="0" err="1"/>
              <a:t>inferiority</a:t>
            </a:r>
            <a:r>
              <a:rPr lang="fr-FR" sz="2100" dirty="0"/>
              <a:t> MONCAY trial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BA10301-79AF-4C49-994F-29FE5AF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972" y="3886200"/>
            <a:ext cx="8520056" cy="1752600"/>
          </a:xfrm>
        </p:spPr>
        <p:txBody>
          <a:bodyPr anchor="ctr">
            <a:normAutofit/>
          </a:bodyPr>
          <a:lstStyle/>
          <a:p>
            <a:r>
              <a:rPr lang="fr-FR" sz="1800" u="sng" dirty="0"/>
              <a:t>L. Hocqueloux</a:t>
            </a:r>
            <a:r>
              <a:rPr lang="fr-FR" sz="1800" dirty="0"/>
              <a:t>, C. </a:t>
            </a:r>
            <a:r>
              <a:rPr lang="fr-FR" sz="1800" dirty="0" err="1"/>
              <a:t>Allavena</a:t>
            </a:r>
            <a:r>
              <a:rPr lang="fr-FR" sz="1800" dirty="0"/>
              <a:t>, </a:t>
            </a:r>
            <a:r>
              <a:rPr lang="fr-FR" sz="1800" dirty="0" err="1"/>
              <a:t>T</a:t>
            </a:r>
            <a:r>
              <a:rPr lang="fr-FR" sz="1800" dirty="0"/>
              <a:t>. </a:t>
            </a:r>
            <a:r>
              <a:rPr lang="fr-FR" sz="1800" dirty="0" err="1"/>
              <a:t>Prazuck</a:t>
            </a:r>
            <a:r>
              <a:rPr lang="fr-FR" sz="1800" dirty="0"/>
              <a:t>, L. Bernard, S. </a:t>
            </a:r>
            <a:r>
              <a:rPr lang="fr-FR" sz="1800" dirty="0" err="1"/>
              <a:t>Sunder</a:t>
            </a:r>
            <a:r>
              <a:rPr lang="fr-FR" sz="1800" dirty="0"/>
              <a:t>, J.-L. </a:t>
            </a:r>
            <a:r>
              <a:rPr lang="fr-FR" sz="1800" dirty="0" err="1"/>
              <a:t>Esnault</a:t>
            </a:r>
            <a:r>
              <a:rPr lang="fr-FR" sz="1800" dirty="0"/>
              <a:t>, </a:t>
            </a:r>
          </a:p>
          <a:p>
            <a:r>
              <a:rPr lang="fr-FR" sz="1800" dirty="0"/>
              <a:t>D. Rey, G. Le </a:t>
            </a:r>
            <a:r>
              <a:rPr lang="fr-FR" sz="1800" dirty="0" err="1"/>
              <a:t>Moal</a:t>
            </a:r>
            <a:r>
              <a:rPr lang="fr-FR" sz="1800" dirty="0"/>
              <a:t>, M. </a:t>
            </a:r>
            <a:r>
              <a:rPr lang="fr-FR" sz="1800" dirty="0" err="1"/>
              <a:t>Roncato-Saberan</a:t>
            </a:r>
            <a:r>
              <a:rPr lang="fr-FR" sz="1800" dirty="0"/>
              <a:t>, M. André, E. </a:t>
            </a:r>
            <a:r>
              <a:rPr lang="fr-FR" sz="1800" dirty="0" err="1"/>
              <a:t>Billaud</a:t>
            </a:r>
            <a:r>
              <a:rPr lang="fr-FR" sz="1800" dirty="0"/>
              <a:t>, </a:t>
            </a:r>
          </a:p>
          <a:p>
            <a:r>
              <a:rPr lang="fr-FR" sz="1800" dirty="0"/>
              <a:t>V. </a:t>
            </a:r>
            <a:r>
              <a:rPr lang="fr-FR" sz="1800" dirty="0" err="1"/>
              <a:t>Avettand-Fènoël</a:t>
            </a:r>
            <a:r>
              <a:rPr lang="fr-FR" sz="1800" dirty="0"/>
              <a:t>, A. Valéry, F. </a:t>
            </a:r>
            <a:r>
              <a:rPr lang="fr-FR" sz="1800" dirty="0" err="1"/>
              <a:t>Raffi</a:t>
            </a:r>
            <a:r>
              <a:rPr lang="fr-FR" sz="1800" dirty="0"/>
              <a:t>, J.-J. </a:t>
            </a:r>
            <a:r>
              <a:rPr lang="fr-FR" sz="1800" dirty="0" err="1"/>
              <a:t>Parienti</a:t>
            </a:r>
            <a:r>
              <a:rPr lang="fr-FR" sz="1800" dirty="0"/>
              <a:t>, MONCAY </a:t>
            </a:r>
            <a:r>
              <a:rPr lang="fr-FR" sz="1800" dirty="0" err="1"/>
              <a:t>Study</a:t>
            </a:r>
            <a:r>
              <a:rPr lang="fr-FR" sz="1800" dirty="0"/>
              <a:t> Group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0620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47673-77BB-1F4B-A2DA-5BC9C198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59" y="274639"/>
            <a:ext cx="8355229" cy="1143000"/>
          </a:xfrm>
        </p:spPr>
        <p:txBody>
          <a:bodyPr>
            <a:noAutofit/>
          </a:bodyPr>
          <a:lstStyle/>
          <a:p>
            <a:r>
              <a:rPr lang="en-US" sz="3200"/>
              <a:t>Factors associated with VF in the DTG-arm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4A33A4-7777-EB47-B69E-F036F0CD5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1431385"/>
            <a:ext cx="8018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Patients who experienced VF (as compared with those who did not) were more likely to have:</a:t>
            </a:r>
          </a:p>
          <a:p>
            <a:r>
              <a:rPr lang="en-US" sz="2400" dirty="0"/>
              <a:t>A low nadir CD4 (p=0.004)</a:t>
            </a:r>
          </a:p>
          <a:p>
            <a:r>
              <a:rPr lang="en-US" sz="2400" dirty="0"/>
              <a:t>A low CD4 count at screening (p=0.027)</a:t>
            </a:r>
          </a:p>
          <a:p>
            <a:r>
              <a:rPr lang="en-US" sz="2400" dirty="0"/>
              <a:t>A « PCR signal* » at pVL screening (p=0.026)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 multivariate analysis two variables remained independent predictors of VF:</a:t>
            </a:r>
          </a:p>
          <a:p>
            <a:r>
              <a:rPr lang="en-US" sz="2400" dirty="0"/>
              <a:t>Low CD4 count at screening (per 100 cells decrease): </a:t>
            </a:r>
            <a:br>
              <a:rPr lang="en-US" sz="2400" dirty="0"/>
            </a:br>
            <a:r>
              <a:rPr lang="en-US" sz="2400" dirty="0"/>
              <a:t>OR=1.7 (95%CI: 1.1 to 2.8)</a:t>
            </a:r>
          </a:p>
          <a:p>
            <a:r>
              <a:rPr lang="en-US" sz="2400" dirty="0"/>
              <a:t>Presence of a « PCR signal » at screening (vs. no): </a:t>
            </a:r>
            <a:br>
              <a:rPr lang="en-US" sz="2400" dirty="0"/>
            </a:br>
            <a:r>
              <a:rPr lang="en-US" sz="2400" dirty="0"/>
              <a:t>OR=8.2 (95%CI: 1.4 to 68.6)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16228D-AAB1-0043-A729-282F41AF6C39}"/>
              </a:ext>
            </a:extLst>
          </p:cNvPr>
          <p:cNvSpPr txBox="1"/>
          <p:nvPr/>
        </p:nvSpPr>
        <p:spPr>
          <a:xfrm>
            <a:off x="562859" y="5786428"/>
            <a:ext cx="535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i.e. a detectable but not quantifiable plasma HIV-RNA</a:t>
            </a:r>
          </a:p>
        </p:txBody>
      </p:sp>
    </p:spTree>
    <p:extLst>
      <p:ext uri="{BB962C8B-B14F-4D97-AF65-F5344CB8AC3E}">
        <p14:creationId xmlns:p14="http://schemas.microsoft.com/office/powerpoint/2010/main" val="66649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82BE5-2870-ED45-9FF5-07F9AABC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(at W48)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E6840B6-DCCF-BE45-AE6B-7576CEA50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331061"/>
              </p:ext>
            </p:extLst>
          </p:nvPr>
        </p:nvGraphicFramePr>
        <p:xfrm>
          <a:off x="545950" y="1721590"/>
          <a:ext cx="8231004" cy="316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352">
                  <a:extLst>
                    <a:ext uri="{9D8B030D-6E8A-4147-A177-3AD203B41FA5}">
                      <a16:colId xmlns:a16="http://schemas.microsoft.com/office/drawing/2014/main" val="2071452798"/>
                    </a:ext>
                  </a:extLst>
                </a:gridCol>
                <a:gridCol w="1956826">
                  <a:extLst>
                    <a:ext uri="{9D8B030D-6E8A-4147-A177-3AD203B41FA5}">
                      <a16:colId xmlns:a16="http://schemas.microsoft.com/office/drawing/2014/main" val="4082498510"/>
                    </a:ext>
                  </a:extLst>
                </a:gridCol>
                <a:gridCol w="1956826">
                  <a:extLst>
                    <a:ext uri="{9D8B030D-6E8A-4147-A177-3AD203B41FA5}">
                      <a16:colId xmlns:a16="http://schemas.microsoft.com/office/drawing/2014/main" val="3090671549"/>
                    </a:ext>
                  </a:extLst>
                </a:gridCol>
              </a:tblGrid>
              <a:tr h="811607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DTG/ABC/3TC arm</a:t>
                      </a:r>
                    </a:p>
                    <a:p>
                      <a:pPr algn="ctr"/>
                      <a:r>
                        <a:rPr lang="fr-FR" b="1" dirty="0"/>
                        <a:t>(n=80)</a:t>
                      </a:r>
                    </a:p>
                  </a:txBody>
                  <a:tcPr>
                    <a:solidFill>
                      <a:srgbClr val="0222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DTG arm</a:t>
                      </a:r>
                    </a:p>
                    <a:p>
                      <a:pPr algn="ctr"/>
                      <a:r>
                        <a:rPr lang="fr-FR" b="1" dirty="0"/>
                        <a:t>(n=78)</a:t>
                      </a:r>
                    </a:p>
                  </a:txBody>
                  <a:tcPr>
                    <a:solidFill>
                      <a:srgbClr val="DA0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3973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/>
                        <a:t>AEs </a:t>
                      </a:r>
                      <a:r>
                        <a:rPr lang="fr-FR" dirty="0" err="1"/>
                        <a:t>related</a:t>
                      </a:r>
                      <a:r>
                        <a:rPr lang="fr-FR" dirty="0"/>
                        <a:t> to </a:t>
                      </a:r>
                      <a:r>
                        <a:rPr lang="fr-FR" dirty="0" err="1"/>
                        <a:t>study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medication</a:t>
                      </a:r>
                      <a:r>
                        <a:rPr lang="fr-FR" dirty="0"/>
                        <a:t>, n (%)</a:t>
                      </a:r>
                      <a:endParaRPr lang="en-US" sz="1800" b="0" u="non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8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6 (8%)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00322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AEs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leading</a:t>
                      </a:r>
                      <a:r>
                        <a:rPr lang="fr-FR" dirty="0"/>
                        <a:t> to trial discontinuation*, n (%)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1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118553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/>
                        <a:t>SAEs,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15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5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343508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SAEs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related</a:t>
                      </a:r>
                      <a:r>
                        <a:rPr lang="fr-FR" dirty="0"/>
                        <a:t> to </a:t>
                      </a:r>
                      <a:r>
                        <a:rPr lang="fr-FR" dirty="0" err="1"/>
                        <a:t>study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medication</a:t>
                      </a:r>
                      <a:r>
                        <a:rPr lang="fr-FR" dirty="0"/>
                        <a:t>**, n (%)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1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1 (1%)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69191"/>
                  </a:ext>
                </a:extLst>
              </a:tr>
              <a:tr h="4702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SAEs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leading</a:t>
                      </a:r>
                      <a:r>
                        <a:rPr lang="fr-FR" dirty="0"/>
                        <a:t> to trial discontinuation, n (%)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74558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288D8A6-901F-0F48-9CF2-5219FFA0104A}"/>
              </a:ext>
            </a:extLst>
          </p:cNvPr>
          <p:cNvSpPr txBox="1"/>
          <p:nvPr/>
        </p:nvSpPr>
        <p:spPr>
          <a:xfrm>
            <a:off x="404113" y="5188233"/>
            <a:ext cx="85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* DTG/ABC/3TC arm: </a:t>
            </a:r>
            <a:r>
              <a:rPr lang="fr-FR" dirty="0" err="1"/>
              <a:t>mood</a:t>
            </a:r>
            <a:r>
              <a:rPr lang="fr-FR" dirty="0"/>
              <a:t> </a:t>
            </a:r>
            <a:r>
              <a:rPr lang="fr-FR" dirty="0" err="1"/>
              <a:t>disturbance</a:t>
            </a:r>
            <a:r>
              <a:rPr lang="fr-FR" dirty="0"/>
              <a:t> </a:t>
            </a:r>
          </a:p>
          <a:p>
            <a:r>
              <a:rPr lang="fr-FR" dirty="0"/>
              <a:t>** DTG/ABC/3TC arm: grade 4 </a:t>
            </a:r>
            <a:r>
              <a:rPr lang="fr-FR" dirty="0" err="1"/>
              <a:t>creatine</a:t>
            </a:r>
            <a:r>
              <a:rPr lang="fr-FR" dirty="0"/>
              <a:t> kinase </a:t>
            </a:r>
            <a:r>
              <a:rPr lang="fr-FR" dirty="0" err="1"/>
              <a:t>elevation</a:t>
            </a:r>
            <a:r>
              <a:rPr lang="fr-FR" dirty="0"/>
              <a:t>; DTG arm: </a:t>
            </a:r>
            <a:r>
              <a:rPr lang="fr-FR" dirty="0" err="1"/>
              <a:t>spontaneous</a:t>
            </a:r>
            <a:r>
              <a:rPr lang="fr-FR" dirty="0"/>
              <a:t> abortion</a:t>
            </a:r>
          </a:p>
        </p:txBody>
      </p:sp>
    </p:spTree>
    <p:extLst>
      <p:ext uri="{BB962C8B-B14F-4D97-AF65-F5344CB8AC3E}">
        <p14:creationId xmlns:p14="http://schemas.microsoft.com/office/powerpoint/2010/main" val="311176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F73539-3DEE-7946-98B6-F47AB6A3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endpoints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220F15-D718-6945-9856-352F9B85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1600201"/>
            <a:ext cx="81400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From baseline to W48-visit there was no significant change between arms for:</a:t>
            </a:r>
          </a:p>
          <a:p>
            <a:r>
              <a:rPr lang="en-US" sz="2800"/>
              <a:t>CD4 count</a:t>
            </a:r>
          </a:p>
          <a:p>
            <a:r>
              <a:rPr lang="en-US" sz="2800"/>
              <a:t>CD4:CD8 ratio*</a:t>
            </a:r>
          </a:p>
          <a:p>
            <a:r>
              <a:rPr lang="en-US" sz="2800"/>
              <a:t>eGFR (MDRD)</a:t>
            </a:r>
          </a:p>
          <a:p>
            <a:r>
              <a:rPr lang="en-US" sz="2800"/>
              <a:t>lipids (TC, HDLc, LDLc, TG)</a:t>
            </a:r>
          </a:p>
          <a:p>
            <a:r>
              <a:rPr lang="en-US" sz="2800"/>
              <a:t>HIV-DNA level (sub-study, n=32 from both arms)</a:t>
            </a:r>
          </a:p>
          <a:p>
            <a:endParaRPr lang="en-US" sz="28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63A539-6D24-5345-AF04-23DBC1A23D73}"/>
              </a:ext>
            </a:extLst>
          </p:cNvPr>
          <p:cNvSpPr txBox="1"/>
          <p:nvPr/>
        </p:nvSpPr>
        <p:spPr>
          <a:xfrm>
            <a:off x="381662" y="5661333"/>
            <a:ext cx="819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Slight increase from BL to W48 in DTG arm</a:t>
            </a:r>
          </a:p>
        </p:txBody>
      </p:sp>
    </p:spTree>
    <p:extLst>
      <p:ext uri="{BB962C8B-B14F-4D97-AF65-F5344CB8AC3E}">
        <p14:creationId xmlns:p14="http://schemas.microsoft.com/office/powerpoint/2010/main" val="189872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DBDEB18-084F-9B4D-A3E7-ECF51A9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267E959-36C4-C94B-AB5C-66BD954BF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59" y="1445453"/>
            <a:ext cx="819368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Notable points:</a:t>
            </a:r>
          </a:p>
          <a:p>
            <a:pPr lvl="1"/>
            <a:r>
              <a:rPr lang="en-US" sz="2000" dirty="0"/>
              <a:t>No VF in DTG/ABC/3TC arm whereas 7 occurred in DTG arm </a:t>
            </a:r>
            <a:br>
              <a:rPr lang="en-US" sz="2000" dirty="0"/>
            </a:br>
            <a:r>
              <a:rPr lang="en-US" sz="2000" dirty="0"/>
              <a:t>(with emerging resistance mutations in 2 pts)</a:t>
            </a:r>
            <a:endParaRPr lang="en-US" sz="2000" baseline="30000" dirty="0"/>
          </a:p>
          <a:p>
            <a:pPr lvl="1"/>
            <a:r>
              <a:rPr lang="en-US" sz="2000" dirty="0"/>
              <a:t>Moncay design: all patients switched to DTG monotherapy were receiving DTG/ABC/3TC</a:t>
            </a:r>
          </a:p>
          <a:p>
            <a:endParaRPr lang="en-US" sz="2400" dirty="0"/>
          </a:p>
          <a:p>
            <a:r>
              <a:rPr lang="en-US" sz="2400" dirty="0"/>
              <a:t>As for DOMONO</a:t>
            </a:r>
            <a:r>
              <a:rPr lang="en-US" sz="2400" baseline="30000" dirty="0"/>
              <a:t>1</a:t>
            </a:r>
            <a:r>
              <a:rPr lang="en-US" sz="2400" dirty="0"/>
              <a:t>, DTG monotherapy was non-inferior to triple therapy at W24 although it led to a low but unacceptable VF incidence thereafter</a:t>
            </a:r>
          </a:p>
          <a:p>
            <a:endParaRPr lang="en-US" sz="2400" baseline="30000" dirty="0"/>
          </a:p>
          <a:p>
            <a:r>
              <a:rPr lang="en-US" sz="2400" dirty="0"/>
              <a:t>As for boosted PI monotherapy</a:t>
            </a:r>
            <a:r>
              <a:rPr lang="en-US" sz="2400" baseline="30000" dirty="0"/>
              <a:t>2</a:t>
            </a:r>
            <a:r>
              <a:rPr lang="en-US" sz="2400" dirty="0"/>
              <a:t>, a residual viremia (before de-escalation) and a lower CD4 count found to be associated with VF, suggesting sub-optimal immuno-virologic control favored VF on monotherapy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E0D110-F50A-F74D-B71B-95353BBBFB94}"/>
              </a:ext>
            </a:extLst>
          </p:cNvPr>
          <p:cNvSpPr txBox="1"/>
          <p:nvPr/>
        </p:nvSpPr>
        <p:spPr>
          <a:xfrm>
            <a:off x="3471839" y="5999230"/>
            <a:ext cx="532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1- </a:t>
            </a:r>
            <a:r>
              <a:rPr lang="fr-FR" sz="1400" dirty="0" err="1"/>
              <a:t>Wijting</a:t>
            </a:r>
            <a:r>
              <a:rPr lang="fr-FR" sz="1400" dirty="0"/>
              <a:t> I et al. </a:t>
            </a:r>
            <a:r>
              <a:rPr lang="fr-FR" sz="1400" i="1" dirty="0"/>
              <a:t>Lancet HIV </a:t>
            </a:r>
            <a:r>
              <a:rPr lang="fr-FR" sz="1400" dirty="0"/>
              <a:t>2017 ; 2- </a:t>
            </a:r>
            <a:r>
              <a:rPr lang="fr-FR" sz="1400" dirty="0" err="1"/>
              <a:t>Gianotti</a:t>
            </a:r>
            <a:r>
              <a:rPr lang="fr-FR" sz="1400" dirty="0"/>
              <a:t> N et al. </a:t>
            </a:r>
            <a:r>
              <a:rPr lang="fr-FR" sz="1400" i="1" dirty="0" err="1"/>
              <a:t>PLoS</a:t>
            </a:r>
            <a:r>
              <a:rPr lang="fr-FR" sz="1400" i="1" dirty="0"/>
              <a:t> One </a:t>
            </a:r>
            <a:r>
              <a:rPr lang="fr-FR" sz="1400" dirty="0"/>
              <a:t>2017  </a:t>
            </a:r>
          </a:p>
        </p:txBody>
      </p:sp>
    </p:spTree>
    <p:extLst>
      <p:ext uri="{BB962C8B-B14F-4D97-AF65-F5344CB8AC3E}">
        <p14:creationId xmlns:p14="http://schemas.microsoft.com/office/powerpoint/2010/main" val="301661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016FE-E2EB-7F47-9676-9BACA225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8EC1F2-36E0-C74C-B26D-8F20A71E8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DTG monotherapy was non-inferior to triple therapy at W24, but not beyond…</a:t>
            </a:r>
          </a:p>
          <a:p>
            <a:pPr lvl="1"/>
            <a:r>
              <a:rPr lang="en-US" sz="2400" dirty="0"/>
              <a:t>With a substantial risk of emerging mutations in case of VF </a:t>
            </a:r>
            <a:br>
              <a:rPr lang="en-US" sz="2400" dirty="0"/>
            </a:br>
            <a:r>
              <a:rPr lang="en-US" sz="2400" dirty="0"/>
              <a:t>(≠ than with boosted PI monotherapy)</a:t>
            </a:r>
          </a:p>
          <a:p>
            <a:endParaRPr lang="en-US" sz="2600" dirty="0"/>
          </a:p>
          <a:p>
            <a:r>
              <a:rPr lang="en-US" sz="2800" dirty="0"/>
              <a:t>Our results, together with previous reports, clearly confirm that DTG monotherapy as a maintenance strategy is not safe overtime and should therefore not be used in PLHIV</a:t>
            </a:r>
          </a:p>
          <a:p>
            <a:endParaRPr lang="en-US" sz="2800" dirty="0"/>
          </a:p>
          <a:p>
            <a:r>
              <a:rPr lang="en-US" sz="2800" dirty="0"/>
              <a:t>A specific study to evaluate the interest of such a strategy in patients with high CD4 count and optimal virologic control (no signal) may be warranted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286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016FE-E2EB-7F47-9676-9BACA225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05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err="1"/>
              <a:t>Acknowledgments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8EC1F2-36E0-C74C-B26D-8F20A71E8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9411"/>
            <a:ext cx="8229600" cy="5163055"/>
          </a:xfrm>
        </p:spPr>
        <p:txBody>
          <a:bodyPr>
            <a:normAutofit fontScale="85000" lnSpcReduction="20000"/>
          </a:bodyPr>
          <a:lstStyle/>
          <a:p>
            <a:r>
              <a:rPr lang="fr-FR" sz="2000" dirty="0" err="1"/>
              <a:t>Sponsored</a:t>
            </a:r>
            <a:r>
              <a:rPr lang="fr-FR" sz="2000" dirty="0"/>
              <a:t> and </a:t>
            </a:r>
            <a:r>
              <a:rPr lang="fr-FR" sz="2000" dirty="0" err="1"/>
              <a:t>funded</a:t>
            </a:r>
            <a:r>
              <a:rPr lang="fr-FR" sz="2000" dirty="0"/>
              <a:t> by CHR d’Orléans – La Source </a:t>
            </a:r>
            <a:br>
              <a:rPr lang="fr-FR" sz="2000" dirty="0"/>
            </a:br>
            <a:r>
              <a:rPr lang="fr-FR" sz="2000" dirty="0" err="1"/>
              <a:t>with</a:t>
            </a:r>
            <a:r>
              <a:rPr lang="fr-FR" sz="2000" dirty="0"/>
              <a:t> the help of COREVIH Centre Poitou-Charentes</a:t>
            </a:r>
          </a:p>
          <a:p>
            <a:endParaRPr lang="fr-FR" sz="2000" dirty="0"/>
          </a:p>
          <a:p>
            <a:r>
              <a:rPr lang="fr-FR" sz="2000" dirty="0"/>
              <a:t>MONCAY team: </a:t>
            </a:r>
          </a:p>
          <a:p>
            <a:pPr lvl="1"/>
            <a:r>
              <a:rPr lang="fr-FR" sz="1600" dirty="0"/>
              <a:t>CHR d’Orléans: Catherine MILLE, Mohamadou NIANG, Thierry PRAZUCK; Gaëlle THOMAS, Aurélie DESPUJOLS, </a:t>
            </a:r>
            <a:r>
              <a:rPr lang="fr-FR" sz="1600" dirty="0" err="1"/>
              <a:t>Montasser</a:t>
            </a:r>
            <a:r>
              <a:rPr lang="fr-FR" sz="1600" dirty="0"/>
              <a:t> OUEZZANI, Cendrine BOULARD, Antoine VALERY</a:t>
            </a:r>
          </a:p>
          <a:p>
            <a:pPr lvl="1"/>
            <a:r>
              <a:rPr lang="fr-FR" sz="1600" dirty="0"/>
              <a:t>CHU de Nantes: Clotilde ALLAVENA, Camille BERNAUD, </a:t>
            </a:r>
            <a:r>
              <a:rPr lang="fr-FR" sz="1600" dirty="0" err="1"/>
              <a:t>Eric</a:t>
            </a:r>
            <a:r>
              <a:rPr lang="fr-FR" sz="1600" dirty="0"/>
              <a:t> BILLAUD, </a:t>
            </a:r>
            <a:r>
              <a:rPr lang="fr-FR" sz="1600" dirty="0" err="1"/>
              <a:t>Sabelline</a:t>
            </a:r>
            <a:r>
              <a:rPr lang="fr-FR" sz="1600" dirty="0"/>
              <a:t> BOUCHEZ, Nolwenn HALL, François RAFFI, Véronique RELIQUET, Florian VIVREL</a:t>
            </a:r>
          </a:p>
          <a:p>
            <a:pPr lvl="1"/>
            <a:r>
              <a:rPr lang="fr-FR" sz="1600" dirty="0"/>
              <a:t>CHU de Tours: Fréderic BASTIDES, Louis BERNARD, Guillaume GRAS, Marie Charlotte HALLOUIN-BERNARD, Adrien LEMAIGNEN, Pascal LE BRET</a:t>
            </a:r>
          </a:p>
          <a:p>
            <a:pPr lvl="1"/>
            <a:r>
              <a:rPr lang="fr-FR" sz="1600" dirty="0"/>
              <a:t>CHU de Poitiers: Gwenaël LE MOAL </a:t>
            </a:r>
          </a:p>
          <a:p>
            <a:pPr lvl="1"/>
            <a:r>
              <a:rPr lang="fr-FR" sz="1600" dirty="0"/>
              <a:t>CH de Niort: </a:t>
            </a:r>
            <a:r>
              <a:rPr lang="fr-FR" sz="1600" dirty="0" err="1"/>
              <a:t>Anabele</a:t>
            </a:r>
            <a:r>
              <a:rPr lang="fr-FR" sz="1600" dirty="0"/>
              <a:t> DOS-SANTOS, Simon SUNDER</a:t>
            </a:r>
          </a:p>
          <a:p>
            <a:pPr lvl="1"/>
            <a:r>
              <a:rPr lang="fr-FR" sz="1600" dirty="0"/>
              <a:t>CH de la Rochelle: Mariam RONCATO-SABERAN</a:t>
            </a:r>
          </a:p>
          <a:p>
            <a:pPr lvl="1"/>
            <a:r>
              <a:rPr lang="fr-FR" sz="1600" dirty="0"/>
              <a:t>CHU de Strasbourg: David REY</a:t>
            </a:r>
          </a:p>
          <a:p>
            <a:pPr lvl="1"/>
            <a:r>
              <a:rPr lang="fr-FR" sz="1600" dirty="0"/>
              <a:t>CHD de Vendée: Olivier BOLLENGIER-STRAGIER, Jean-Luc ESNAULT, Thomas GUIMARD, Sophie LEAUTEZ, Philippe PERRE</a:t>
            </a:r>
          </a:p>
          <a:p>
            <a:pPr lvl="1"/>
            <a:r>
              <a:rPr lang="fr-FR" sz="1600" dirty="0"/>
              <a:t>CHRU de Nancy: Marie ANDRE, Thierry MAY</a:t>
            </a:r>
          </a:p>
          <a:p>
            <a:pPr lvl="1"/>
            <a:r>
              <a:rPr lang="fr-FR" sz="1600" dirty="0"/>
              <a:t>CHU de Caen: Jean-Jacques PARIENTI (</a:t>
            </a:r>
            <a:r>
              <a:rPr lang="fr-FR" sz="1600" dirty="0" err="1"/>
              <a:t>Methodologist</a:t>
            </a:r>
            <a:r>
              <a:rPr lang="fr-FR" sz="1600" dirty="0"/>
              <a:t>)</a:t>
            </a:r>
          </a:p>
          <a:p>
            <a:endParaRPr lang="fr-FR" sz="2000" dirty="0"/>
          </a:p>
          <a:p>
            <a:r>
              <a:rPr lang="fr-FR" sz="2000" dirty="0"/>
              <a:t>DSMB: Etienne AUDUREAU, Sébastien GALLIEN, Jean-Christophe PLANTIER</a:t>
            </a:r>
          </a:p>
          <a:p>
            <a:pPr lvl="1"/>
            <a:endParaRPr lang="fr-FR" sz="1600" dirty="0"/>
          </a:p>
          <a:p>
            <a:r>
              <a:rPr lang="fr-FR" sz="2000" dirty="0"/>
              <a:t>Warm </a:t>
            </a:r>
            <a:r>
              <a:rPr lang="fr-FR" sz="2000" dirty="0" err="1"/>
              <a:t>thanks</a:t>
            </a:r>
            <a:r>
              <a:rPr lang="fr-FR" sz="2000" dirty="0"/>
              <a:t> to all patients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participated</a:t>
            </a:r>
            <a:r>
              <a:rPr lang="fr-FR" sz="2000" dirty="0"/>
              <a:t>, gave time and </a:t>
            </a:r>
            <a:r>
              <a:rPr lang="fr-FR" sz="2000" dirty="0" err="1"/>
              <a:t>took</a:t>
            </a:r>
            <a:r>
              <a:rPr lang="fr-FR" sz="2000" dirty="0"/>
              <a:t> a </a:t>
            </a:r>
            <a:r>
              <a:rPr lang="fr-FR" sz="2000" dirty="0" err="1"/>
              <a:t>personal</a:t>
            </a:r>
            <a:r>
              <a:rPr lang="fr-FR" sz="2000" dirty="0"/>
              <a:t> </a:t>
            </a:r>
            <a:r>
              <a:rPr lang="fr-FR" sz="2000" dirty="0" err="1"/>
              <a:t>risk</a:t>
            </a:r>
            <a:r>
              <a:rPr lang="fr-FR" sz="2000" dirty="0"/>
              <a:t> to help </a:t>
            </a:r>
            <a:r>
              <a:rPr lang="fr-FR" sz="2000" dirty="0" err="1"/>
              <a:t>moving</a:t>
            </a:r>
            <a:r>
              <a:rPr lang="fr-FR" sz="2000" dirty="0"/>
              <a:t> </a:t>
            </a:r>
            <a:r>
              <a:rPr lang="fr-FR" sz="2000" dirty="0" err="1"/>
              <a:t>forward</a:t>
            </a:r>
            <a:r>
              <a:rPr lang="fr-FR" sz="2000" dirty="0"/>
              <a:t>…</a:t>
            </a:r>
          </a:p>
          <a:p>
            <a:endParaRPr lang="fr-FR" sz="20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5EFAEDF-7674-8947-A6ED-519F9BFA8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9" t="34698" r="40358" b="44186"/>
          <a:stretch/>
        </p:blipFill>
        <p:spPr bwMode="auto">
          <a:xfrm>
            <a:off x="6154988" y="984965"/>
            <a:ext cx="597504" cy="100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RAPS'info, la lettre d'information du Pôle de Compétence ...">
            <a:extLst>
              <a:ext uri="{FF2B5EF4-FFF2-40B4-BE49-F238E27FC236}">
                <a16:creationId xmlns:a16="http://schemas.microsoft.com/office/drawing/2014/main" id="{F4FEFE97-88BC-D440-9BA9-C02923C7B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06" y="1247619"/>
            <a:ext cx="1436680" cy="4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0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Less-drug regimens may be helpful for ageing PLHIV to endure lifelong antiretroviral therapy</a:t>
            </a:r>
          </a:p>
          <a:p>
            <a:endParaRPr lang="en-US" sz="2400" dirty="0"/>
          </a:p>
          <a:p>
            <a:r>
              <a:rPr lang="en-US" sz="2400" dirty="0"/>
              <a:t>What we know about less-drug regimens:</a:t>
            </a:r>
          </a:p>
          <a:p>
            <a:pPr lvl="1"/>
            <a:r>
              <a:rPr lang="en-US" sz="2000" dirty="0"/>
              <a:t>Some dual therapies have proven to be non-inferior to triple </a:t>
            </a:r>
            <a:br>
              <a:rPr lang="en-US" sz="2000" dirty="0"/>
            </a:br>
            <a:r>
              <a:rPr lang="en-US" sz="2000" dirty="0"/>
              <a:t>(and now approved worldwide, such as DTG/RPV)</a:t>
            </a:r>
          </a:p>
          <a:p>
            <a:pPr lvl="1"/>
            <a:r>
              <a:rPr lang="en-US" sz="2000" dirty="0"/>
              <a:t>Boosted PI monotherapies failed to prove non-inferiority</a:t>
            </a:r>
            <a:r>
              <a:rPr lang="en-US" sz="2000" baseline="30000" dirty="0"/>
              <a:t>1</a:t>
            </a:r>
          </a:p>
          <a:p>
            <a:endParaRPr lang="en-US" sz="2400" dirty="0"/>
          </a:p>
          <a:p>
            <a:r>
              <a:rPr lang="en-US" sz="2400" dirty="0"/>
              <a:t>Dolutegravir (DTG) looked “ideal” for maintenance monotherapy: </a:t>
            </a:r>
          </a:p>
          <a:p>
            <a:pPr lvl="1"/>
            <a:r>
              <a:rPr lang="en-US" sz="2000" dirty="0"/>
              <a:t>Potency and high genetic barrier</a:t>
            </a:r>
          </a:p>
          <a:p>
            <a:pPr lvl="1"/>
            <a:r>
              <a:rPr lang="en-US" sz="2000" dirty="0"/>
              <a:t>Overall good tolerance</a:t>
            </a:r>
          </a:p>
          <a:p>
            <a:pPr lvl="1"/>
            <a:r>
              <a:rPr lang="en-US" sz="2000" dirty="0"/>
              <a:t>Few drug-drug interactions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2F1066-92F0-F24A-BE4C-308035AB47FE}"/>
              </a:ext>
            </a:extLst>
          </p:cNvPr>
          <p:cNvSpPr txBox="1"/>
          <p:nvPr/>
        </p:nvSpPr>
        <p:spPr>
          <a:xfrm>
            <a:off x="6111415" y="6033223"/>
            <a:ext cx="2575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1- </a:t>
            </a:r>
            <a:r>
              <a:rPr lang="fr-FR" sz="1400" dirty="0" err="1"/>
              <a:t>Arribas</a:t>
            </a:r>
            <a:r>
              <a:rPr lang="fr-FR" sz="1400" dirty="0"/>
              <a:t> JR et al. </a:t>
            </a:r>
            <a:r>
              <a:rPr lang="fr-FR" sz="1400" i="1" dirty="0"/>
              <a:t>HIV Med </a:t>
            </a:r>
            <a:r>
              <a:rPr lang="fr-FR" sz="14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E7880-A3C2-0B4C-A86D-98BD0504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Study</a:t>
            </a:r>
            <a:r>
              <a:rPr lang="fr-FR" dirty="0"/>
              <a:t> design</a:t>
            </a:r>
          </a:p>
        </p:txBody>
      </p:sp>
      <p:grpSp>
        <p:nvGrpSpPr>
          <p:cNvPr id="3" name="Group 64">
            <a:extLst>
              <a:ext uri="{FF2B5EF4-FFF2-40B4-BE49-F238E27FC236}">
                <a16:creationId xmlns:a16="http://schemas.microsoft.com/office/drawing/2014/main" id="{3CD763F7-D7DC-8F42-8D1D-510459EFC1DC}"/>
              </a:ext>
            </a:extLst>
          </p:cNvPr>
          <p:cNvGrpSpPr/>
          <p:nvPr/>
        </p:nvGrpSpPr>
        <p:grpSpPr>
          <a:xfrm>
            <a:off x="677732" y="1769631"/>
            <a:ext cx="7857964" cy="4605213"/>
            <a:chOff x="-154126" y="3621088"/>
            <a:chExt cx="9265495" cy="4072128"/>
          </a:xfrm>
        </p:grpSpPr>
        <p:cxnSp>
          <p:nvCxnSpPr>
            <p:cNvPr id="14" name="Straight Connector 75">
              <a:extLst>
                <a:ext uri="{FF2B5EF4-FFF2-40B4-BE49-F238E27FC236}">
                  <a16:creationId xmlns:a16="http://schemas.microsoft.com/office/drawing/2014/main" id="{7FC2F580-32D1-D148-BFFD-17C6AF4BCBC6}"/>
                </a:ext>
              </a:extLst>
            </p:cNvPr>
            <p:cNvCxnSpPr/>
            <p:nvPr/>
          </p:nvCxnSpPr>
          <p:spPr bwMode="auto">
            <a:xfrm>
              <a:off x="6102350" y="3895811"/>
              <a:ext cx="6135" cy="1318620"/>
            </a:xfrm>
            <a:prstGeom prst="line">
              <a:avLst/>
            </a:prstGeom>
            <a:noFill/>
            <a:ln w="19050" cap="flat" cmpd="sng" algn="ctr">
              <a:solidFill>
                <a:srgbClr val="E31836"/>
              </a:solidFill>
              <a:prstDash val="dash"/>
              <a:headEnd type="none" w="med" len="med"/>
              <a:tailEnd type="arrow"/>
            </a:ln>
            <a:effectLst/>
          </p:spPr>
        </p:cxnSp>
        <p:sp>
          <p:nvSpPr>
            <p:cNvPr id="4" name="Text Box 30">
              <a:extLst>
                <a:ext uri="{FF2B5EF4-FFF2-40B4-BE49-F238E27FC236}">
                  <a16:creationId xmlns:a16="http://schemas.microsoft.com/office/drawing/2014/main" id="{965A7185-C9F6-F842-95DE-706CE743A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4126" y="3895811"/>
              <a:ext cx="1704084" cy="1068302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15179" tIns="57589" rIns="115179" bIns="57589" anchor="ctr" anchorCtr="0"/>
            <a:lstStyle/>
            <a:p>
              <a:pPr defTabSz="859932">
                <a:spcBef>
                  <a:spcPct val="50000"/>
                </a:spcBef>
                <a:defRPr/>
              </a:pPr>
              <a:r>
                <a:rPr lang="en-US" altLang="ja-JP" sz="1400" b="1" kern="0" dirty="0">
                  <a:solidFill>
                    <a:srgbClr val="FFFFFF"/>
                  </a:solidFill>
                  <a:latin typeface="Calibri"/>
                  <a:ea typeface="ＭＳ Ｐゴシック"/>
                  <a:cs typeface="Arial" panose="020B0604020202020204" pitchFamily="34" charset="0"/>
                </a:rPr>
                <a:t>Stable, efficient and well-tolerated DTG/ABC/3TC regimen*</a:t>
              </a:r>
            </a:p>
          </p:txBody>
        </p:sp>
        <p:sp>
          <p:nvSpPr>
            <p:cNvPr id="5" name="AutoShape 2">
              <a:extLst>
                <a:ext uri="{FF2B5EF4-FFF2-40B4-BE49-F238E27FC236}">
                  <a16:creationId xmlns:a16="http://schemas.microsoft.com/office/drawing/2014/main" id="{9382F79B-4150-3743-80E9-76D2B3E08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552" y="3621088"/>
              <a:ext cx="1914798" cy="1604962"/>
            </a:xfrm>
            <a:prstGeom prst="rightArrow">
              <a:avLst>
                <a:gd name="adj1" fmla="val 65500"/>
                <a:gd name="adj2" fmla="val 49472"/>
              </a:avLst>
            </a:prstGeom>
            <a:solidFill>
              <a:srgbClr val="00879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179" tIns="57589" rIns="115179" bIns="57589" anchor="ctr"/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400" b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</a:rPr>
                <a:t>Randomization </a:t>
              </a:r>
              <a:br>
                <a:rPr lang="en-US" altLang="en-US" sz="1400" b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</a:rPr>
              </a:br>
              <a:r>
                <a:rPr lang="en-US" altLang="en-US" sz="1400" b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</a:rPr>
                <a:t>1:1</a:t>
              </a:r>
            </a:p>
            <a:p>
              <a:pPr eaLnBrk="1" hangingPunct="1">
                <a:defRPr/>
              </a:pPr>
              <a:r>
                <a:rPr lang="en-US" altLang="en-US" sz="1400" b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</a:rPr>
                <a:t>(n=158)</a:t>
              </a: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A0BA2A29-0932-8C45-A278-50965B72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863" y="4543425"/>
              <a:ext cx="5110162" cy="436563"/>
            </a:xfrm>
            <a:prstGeom prst="homePlate">
              <a:avLst>
                <a:gd name="adj" fmla="val 37877"/>
              </a:avLst>
            </a:prstGeom>
            <a:solidFill>
              <a:srgbClr val="DA0A24"/>
            </a:solidFill>
            <a:ln w="9525" cap="flat" cmpd="sng" algn="ctr">
              <a:solidFill>
                <a:srgbClr val="E3183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115179" tIns="57589" rIns="115179" bIns="57589" anchor="ctr"/>
            <a:lstStyle/>
            <a:p>
              <a:pPr defTabSz="859932"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DTG 50 mg QD (n=78)</a:t>
              </a:r>
            </a:p>
          </p:txBody>
        </p:sp>
        <p:cxnSp>
          <p:nvCxnSpPr>
            <p:cNvPr id="7" name="Straight Arrow Connector 68">
              <a:extLst>
                <a:ext uri="{FF2B5EF4-FFF2-40B4-BE49-F238E27FC236}">
                  <a16:creationId xmlns:a16="http://schemas.microsoft.com/office/drawing/2014/main" id="{DAF2D19F-86C5-7540-B39B-46FB584FB92C}"/>
                </a:ext>
              </a:extLst>
            </p:cNvPr>
            <p:cNvCxnSpPr/>
            <p:nvPr/>
          </p:nvCxnSpPr>
          <p:spPr>
            <a:xfrm flipH="1" flipV="1">
              <a:off x="6184900" y="5865813"/>
              <a:ext cx="1588" cy="261937"/>
            </a:xfrm>
            <a:prstGeom prst="straightConnector1">
              <a:avLst/>
            </a:prstGeom>
            <a:noFill/>
            <a:ln w="38100" cap="flat" cmpd="sng" algn="ctr">
              <a:noFill/>
              <a:prstDash val="solid"/>
              <a:tailEnd type="arrow"/>
            </a:ln>
            <a:effectLst/>
          </p:spPr>
        </p:cxnSp>
        <p:cxnSp>
          <p:nvCxnSpPr>
            <p:cNvPr id="8" name="Straight Arrow Connector 69">
              <a:extLst>
                <a:ext uri="{FF2B5EF4-FFF2-40B4-BE49-F238E27FC236}">
                  <a16:creationId xmlns:a16="http://schemas.microsoft.com/office/drawing/2014/main" id="{141A9096-3604-C942-9F28-D9E1D1FE3BDD}"/>
                </a:ext>
              </a:extLst>
            </p:cNvPr>
            <p:cNvCxnSpPr/>
            <p:nvPr/>
          </p:nvCxnSpPr>
          <p:spPr>
            <a:xfrm flipH="1" flipV="1">
              <a:off x="7270750" y="5856288"/>
              <a:ext cx="1588" cy="260350"/>
            </a:xfrm>
            <a:prstGeom prst="straightConnector1">
              <a:avLst/>
            </a:prstGeom>
            <a:noFill/>
            <a:ln w="38100" cap="flat" cmpd="sng" algn="ctr">
              <a:noFill/>
              <a:prstDash val="solid"/>
              <a:tailEnd type="arrow"/>
            </a:ln>
            <a:effectLst/>
          </p:spPr>
        </p:cxn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DC0E9B76-932C-9C45-BFB7-C46FDD9FF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974" y="5679737"/>
              <a:ext cx="5452944" cy="105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179" tIns="57589" rIns="115179" bIns="57589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Primary endpoint: </a:t>
              </a:r>
            </a:p>
            <a:p>
              <a:pPr algn="ctr" eaLnBrk="1" hangingPunct="1">
                <a:defRPr/>
              </a:pPr>
              <a:r>
                <a:rPr lang="en-US" altLang="en-US" sz="14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proportion with pVL &lt;50 c/mL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in ITT,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mITT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and PP analyses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(with a pre-planned non-inferiority margin of 12%);</a:t>
              </a:r>
            </a:p>
            <a:p>
              <a:pPr algn="ctr" eaLnBrk="1" hangingPunct="1">
                <a:defRPr/>
              </a:pPr>
              <a:r>
                <a:rPr lang="en-US" altLang="en-US" sz="14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virologic failure (VF) = 2 consecutive pVL &gt;50 c/mL; </a:t>
              </a:r>
            </a:p>
            <a:p>
              <a:pPr algn="ctr" eaLnBrk="1" hangingPunct="1">
                <a:defRPr/>
              </a:pPr>
              <a:r>
                <a:rPr lang="en-US" altLang="en-US" sz="14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ITT, missing or switch = failure (M=F)</a:t>
              </a:r>
            </a:p>
          </p:txBody>
        </p:sp>
        <p:cxnSp>
          <p:nvCxnSpPr>
            <p:cNvPr id="10" name="Straight Arrow Connector 71">
              <a:extLst>
                <a:ext uri="{FF2B5EF4-FFF2-40B4-BE49-F238E27FC236}">
                  <a16:creationId xmlns:a16="http://schemas.microsoft.com/office/drawing/2014/main" id="{F9B2B9CF-4408-D047-A41C-507FF1CB122D}"/>
                </a:ext>
              </a:extLst>
            </p:cNvPr>
            <p:cNvCxnSpPr/>
            <p:nvPr/>
          </p:nvCxnSpPr>
          <p:spPr>
            <a:xfrm flipH="1" flipV="1">
              <a:off x="8078788" y="5846763"/>
              <a:ext cx="1587" cy="260350"/>
            </a:xfrm>
            <a:prstGeom prst="straightConnector1">
              <a:avLst/>
            </a:prstGeom>
            <a:noFill/>
            <a:ln w="38100" cap="flat" cmpd="sng" algn="ctr">
              <a:noFill/>
              <a:prstDash val="solid"/>
              <a:tailEnd type="arrow"/>
            </a:ln>
            <a:effectLst/>
          </p:spPr>
        </p:cxnSp>
        <p:sp>
          <p:nvSpPr>
            <p:cNvPr id="11" name="TextBox 74">
              <a:extLst>
                <a:ext uri="{FF2B5EF4-FFF2-40B4-BE49-F238E27FC236}">
                  <a16:creationId xmlns:a16="http://schemas.microsoft.com/office/drawing/2014/main" id="{A7175CC8-5159-114F-8067-19A2A96D7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1497" y="6828357"/>
              <a:ext cx="3621705" cy="86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5179" tIns="57589" rIns="115179" bIns="57589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 kern="0" dirty="0">
                  <a:solidFill>
                    <a:srgbClr val="000066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Secondary endpoints: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changes in CD4 count,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CD4:CD8 ratio, eGFR, lipids; </a:t>
              </a:r>
            </a:p>
            <a:p>
              <a:pPr algn="ctr" eaLnBrk="1" hangingPunct="1">
                <a:defRPr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HIV-DNA and genital sub-studies</a:t>
              </a:r>
              <a:endParaRPr lang="en-US" altLang="en-US" sz="1400" b="1" kern="0" dirty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73">
              <a:extLst>
                <a:ext uri="{FF2B5EF4-FFF2-40B4-BE49-F238E27FC236}">
                  <a16:creationId xmlns:a16="http://schemas.microsoft.com/office/drawing/2014/main" id="{07EA9D44-C4D7-7E40-9C5F-2AA1535F6236}"/>
                </a:ext>
              </a:extLst>
            </p:cNvPr>
            <p:cNvCxnSpPr/>
            <p:nvPr/>
          </p:nvCxnSpPr>
          <p:spPr bwMode="auto">
            <a:xfrm>
              <a:off x="3598863" y="3886229"/>
              <a:ext cx="3722" cy="1328202"/>
            </a:xfrm>
            <a:prstGeom prst="line">
              <a:avLst/>
            </a:prstGeom>
            <a:noFill/>
            <a:ln w="19050" cap="flat" cmpd="sng" algn="ctr">
              <a:solidFill>
                <a:srgbClr val="E31836"/>
              </a:solidFill>
              <a:prstDash val="dash"/>
              <a:headEnd type="none" w="med" len="med"/>
              <a:tailEnd type="arrow"/>
            </a:ln>
            <a:effectLst/>
          </p:spPr>
        </p:cxn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E77B953D-A154-5B4D-8D12-863C5FC66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725" y="5487988"/>
              <a:ext cx="4706938" cy="63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5179" tIns="57589" rIns="115179" bIns="57589"/>
            <a:lstStyle/>
            <a:p>
              <a:pPr defTabSz="682691">
                <a:defRPr/>
              </a:pPr>
              <a:endParaRPr lang="en-GB" kern="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4BEFB747-FBDD-6C49-BB1D-3E8419119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566" y="5206806"/>
              <a:ext cx="1060570" cy="3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179" tIns="57589" rIns="115179" bIns="57589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500" b="1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Baseline</a:t>
              </a: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28F0947A-3565-BB4E-AF9A-CB7DC2736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8488" y="5494338"/>
              <a:ext cx="0" cy="8096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5179" tIns="57589" rIns="115179" bIns="57589"/>
            <a:lstStyle/>
            <a:p>
              <a:pPr defTabSz="682691">
                <a:defRPr/>
              </a:pPr>
              <a:endParaRPr lang="en-GB" kern="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90194310-2EBC-634B-AB27-0F701E1F4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138" y="5489575"/>
              <a:ext cx="0" cy="1238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5179" tIns="57589" rIns="115179" bIns="57589"/>
            <a:lstStyle/>
            <a:p>
              <a:pPr defTabSz="682691">
                <a:defRPr/>
              </a:pPr>
              <a:endParaRPr lang="en-GB" kern="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0FBA38BC-523F-2E4F-9411-268BF6FC1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5375" y="5499100"/>
              <a:ext cx="0" cy="1238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5179" tIns="57589" rIns="115179" bIns="57589"/>
            <a:lstStyle/>
            <a:p>
              <a:pPr defTabSz="682691">
                <a:defRPr/>
              </a:pPr>
              <a:endParaRPr lang="en-GB" kern="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BF7A01F0-27B7-494D-8F25-C3848251D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152" y="5222682"/>
              <a:ext cx="1098372" cy="3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179" tIns="57589" rIns="115179" bIns="57589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500" b="1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Week 24</a:t>
              </a:r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3392A546-D4BF-4E49-8F54-C2D02F8E4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9638" y="5489575"/>
              <a:ext cx="0" cy="1238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15179" tIns="57589" rIns="115179" bIns="57589"/>
            <a:lstStyle/>
            <a:p>
              <a:pPr defTabSz="682691">
                <a:defRPr/>
              </a:pPr>
              <a:endParaRPr lang="en-GB" kern="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25" name="Straight Connector 86">
              <a:extLst>
                <a:ext uri="{FF2B5EF4-FFF2-40B4-BE49-F238E27FC236}">
                  <a16:creationId xmlns:a16="http://schemas.microsoft.com/office/drawing/2014/main" id="{47645925-0C5D-5044-9898-7F481F6B1AFA}"/>
                </a:ext>
              </a:extLst>
            </p:cNvPr>
            <p:cNvCxnSpPr/>
            <p:nvPr/>
          </p:nvCxnSpPr>
          <p:spPr bwMode="auto">
            <a:xfrm>
              <a:off x="8704263" y="3900604"/>
              <a:ext cx="5952" cy="1313828"/>
            </a:xfrm>
            <a:prstGeom prst="line">
              <a:avLst/>
            </a:prstGeom>
            <a:noFill/>
            <a:ln w="19050" cap="flat" cmpd="sng" algn="ctr">
              <a:solidFill>
                <a:srgbClr val="E31836"/>
              </a:solidFill>
              <a:prstDash val="dash"/>
              <a:headEnd type="none" w="med" len="med"/>
              <a:tailEnd type="arrow"/>
            </a:ln>
            <a:effectLst/>
          </p:spPr>
        </p:cxn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02D4FFF9-63F4-CF4F-B20C-33EAE84C2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2997" y="5203631"/>
              <a:ext cx="1098372" cy="3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179" tIns="57589" rIns="115179" bIns="57589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500" b="1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Week 48</a:t>
              </a:r>
            </a:p>
          </p:txBody>
        </p:sp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6D0A9CC7-A21B-9948-93AA-C71EEF44F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3876675"/>
              <a:ext cx="5106987" cy="436563"/>
            </a:xfrm>
            <a:prstGeom prst="homePlate">
              <a:avLst>
                <a:gd name="adj" fmla="val 37877"/>
              </a:avLst>
            </a:prstGeom>
            <a:solidFill>
              <a:srgbClr val="002060"/>
            </a:solidFill>
            <a:ln w="25400" cap="flat" cmpd="sng" algn="ctr">
              <a:noFill/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15179" tIns="57589" rIns="115179" bIns="57589" anchor="ctr"/>
            <a:lstStyle/>
            <a:p>
              <a:pPr defTabSz="859932"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DTG/ABC/3TC single tablet QD (n=80)</a:t>
              </a:r>
            </a:p>
          </p:txBody>
        </p:sp>
      </p:grpSp>
      <p:cxnSp>
        <p:nvCxnSpPr>
          <p:cNvPr id="30" name="Elbow Connector 91">
            <a:extLst>
              <a:ext uri="{FF2B5EF4-FFF2-40B4-BE49-F238E27FC236}">
                <a16:creationId xmlns:a16="http://schemas.microsoft.com/office/drawing/2014/main" id="{69A106A0-E6D0-2F45-A54B-DC5359DA410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519544" y="5099721"/>
            <a:ext cx="666525" cy="786084"/>
          </a:xfrm>
          <a:prstGeom prst="bentConnector2">
            <a:avLst/>
          </a:prstGeom>
          <a:noFill/>
          <a:ln w="25400" cap="flat" cmpd="sng" algn="ctr">
            <a:solidFill>
              <a:srgbClr val="00206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31" name="Straight Arrow Connector 92">
            <a:extLst>
              <a:ext uri="{FF2B5EF4-FFF2-40B4-BE49-F238E27FC236}">
                <a16:creationId xmlns:a16="http://schemas.microsoft.com/office/drawing/2014/main" id="{547B548D-8E59-5049-8192-A60A8D59CD53}"/>
              </a:ext>
            </a:extLst>
          </p:cNvPr>
          <p:cNvCxnSpPr/>
          <p:nvPr/>
        </p:nvCxnSpPr>
        <p:spPr bwMode="auto">
          <a:xfrm flipH="1" flipV="1">
            <a:off x="6006682" y="3873306"/>
            <a:ext cx="2388" cy="2467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28" name="Straight Connector 73">
            <a:extLst>
              <a:ext uri="{FF2B5EF4-FFF2-40B4-BE49-F238E27FC236}">
                <a16:creationId xmlns:a16="http://schemas.microsoft.com/office/drawing/2014/main" id="{1F1DB4A6-4E25-4843-833D-FF8BC45C3010}"/>
              </a:ext>
            </a:extLst>
          </p:cNvPr>
          <p:cNvCxnSpPr/>
          <p:nvPr/>
        </p:nvCxnSpPr>
        <p:spPr bwMode="auto">
          <a:xfrm>
            <a:off x="2162870" y="2057269"/>
            <a:ext cx="3157" cy="1502081"/>
          </a:xfrm>
          <a:prstGeom prst="line">
            <a:avLst/>
          </a:prstGeom>
          <a:noFill/>
          <a:ln w="19050" cap="flat" cmpd="sng" algn="ctr">
            <a:solidFill>
              <a:srgbClr val="E31836"/>
            </a:solidFill>
            <a:prstDash val="dash"/>
            <a:headEnd type="none" w="med" len="med"/>
            <a:tailEnd type="arrow"/>
          </a:ln>
          <a:effectLst/>
        </p:spPr>
      </p:cxnSp>
      <p:sp>
        <p:nvSpPr>
          <p:cNvPr id="32" name="Text Box 8">
            <a:extLst>
              <a:ext uri="{FF2B5EF4-FFF2-40B4-BE49-F238E27FC236}">
                <a16:creationId xmlns:a16="http://schemas.microsoft.com/office/drawing/2014/main" id="{12ECA90B-9C92-3C45-9C91-B2C73F91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593" y="3559350"/>
            <a:ext cx="1200822" cy="3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179" tIns="57589" rIns="115179" bIns="57589">
            <a:spAutoFit/>
          </a:bodyPr>
          <a:lstStyle>
            <a:lvl1pPr defTabSz="1150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50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50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50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50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50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50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50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50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ja-JP" sz="1500" b="1" kern="0" dirty="0">
                <a:solidFill>
                  <a:srgbClr val="000000"/>
                </a:solidFill>
                <a:latin typeface="Calibri"/>
                <a:ea typeface="ＭＳ Ｐゴシック"/>
              </a:rPr>
              <a:t>Screening**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272153-7B71-0749-B4E5-D2F597E88E7F}"/>
              </a:ext>
            </a:extLst>
          </p:cNvPr>
          <p:cNvSpPr/>
          <p:nvPr/>
        </p:nvSpPr>
        <p:spPr>
          <a:xfrm>
            <a:off x="930838" y="1286941"/>
            <a:ext cx="728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Open-label, randomized, controlled trial in 9 reference centers in France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8757A-BCB3-4F43-8C0C-0494A237F960}"/>
              </a:ext>
            </a:extLst>
          </p:cNvPr>
          <p:cNvSpPr/>
          <p:nvPr/>
        </p:nvSpPr>
        <p:spPr>
          <a:xfrm>
            <a:off x="562844" y="4088253"/>
            <a:ext cx="31282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 HIV-RNA (pVL) &lt;50 c/mL for &gt;12 months, no AIDS event (except past tuberculosis), nadir CD4 &gt;100/mm</a:t>
            </a:r>
            <a:r>
              <a:rPr lang="en-US" sz="1400" baseline="30000" dirty="0"/>
              <a:t>3</a:t>
            </a:r>
            <a:r>
              <a:rPr lang="en-US" sz="1400" dirty="0"/>
              <a:t>, </a:t>
            </a:r>
          </a:p>
          <a:p>
            <a:r>
              <a:rPr lang="en-US" sz="1400" dirty="0"/>
              <a:t>no mutation to or failure on any INSTI-based regimen</a:t>
            </a:r>
          </a:p>
          <a:p>
            <a:endParaRPr lang="en-US" sz="1400" dirty="0"/>
          </a:p>
          <a:p>
            <a:r>
              <a:rPr lang="en-US" sz="1400" dirty="0"/>
              <a:t>** pVL &lt; local threshold (20 to 40 c/mL)</a:t>
            </a:r>
          </a:p>
        </p:txBody>
      </p:sp>
    </p:spTree>
    <p:extLst>
      <p:ext uri="{BB962C8B-B14F-4D97-AF65-F5344CB8AC3E}">
        <p14:creationId xmlns:p14="http://schemas.microsoft.com/office/powerpoint/2010/main" val="386762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2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399AF62D-E346-504A-98F3-EDFC2D6AE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561127"/>
              </p:ext>
            </p:extLst>
          </p:nvPr>
        </p:nvGraphicFramePr>
        <p:xfrm>
          <a:off x="228600" y="1191722"/>
          <a:ext cx="86868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3324987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4864405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5539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Variables (median or %)</a:t>
                      </a:r>
                    </a:p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DTG/ABC/3TC arm</a:t>
                      </a:r>
                    </a:p>
                    <a:p>
                      <a:pPr algn="ctr"/>
                      <a:r>
                        <a:rPr lang="en-US" noProof="0"/>
                        <a:t>(n=80)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DTG arm</a:t>
                      </a:r>
                    </a:p>
                    <a:p>
                      <a:pPr algn="ctr"/>
                      <a:r>
                        <a:rPr lang="en-US" noProof="0"/>
                        <a:t>(n=78)</a:t>
                      </a:r>
                    </a:p>
                  </a:txBody>
                  <a:tcPr>
                    <a:solidFill>
                      <a:srgbClr val="DA0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6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Age,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6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Male,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1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CDC stage A / B / C,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63 / 15 /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68 / 6 /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42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Nadir CD4, cells/mm</a:t>
                      </a:r>
                      <a:r>
                        <a:rPr lang="en-US" baseline="30000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52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Zenith pVL, log</a:t>
                      </a:r>
                      <a:r>
                        <a:rPr lang="en-US" baseline="-25000" noProof="0"/>
                        <a:t>10</a:t>
                      </a:r>
                      <a:r>
                        <a:rPr lang="en-US" noProof="0"/>
                        <a:t> c/mL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70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Time since HIV diagnosis,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24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Duration on cART,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0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noProof="0"/>
                        <a:t>Previous lines of cART,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26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Previous exposition to RAL and/or EVG,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CD4 count at screening, cells/mm</a:t>
                      </a:r>
                      <a:r>
                        <a:rPr lang="en-US" baseline="30000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843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0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noProof="0"/>
                        <a:t>Presence of a PCR signal* at screening,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478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7D039F7-4414-4A4E-967F-7CC5000A42E3}"/>
              </a:ext>
            </a:extLst>
          </p:cNvPr>
          <p:cNvSpPr txBox="1"/>
          <p:nvPr/>
        </p:nvSpPr>
        <p:spPr>
          <a:xfrm>
            <a:off x="228600" y="5926273"/>
            <a:ext cx="476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i.e. a detectable but not quantifiable plasma HIV-RNA</a:t>
            </a:r>
          </a:p>
        </p:txBody>
      </p:sp>
    </p:spTree>
    <p:extLst>
      <p:ext uri="{BB962C8B-B14F-4D97-AF65-F5344CB8AC3E}">
        <p14:creationId xmlns:p14="http://schemas.microsoft.com/office/powerpoint/2010/main" val="175328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18C44A-31E1-D143-8FBB-EBEC4E40A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26" t="8445" r="2404" b="2515"/>
          <a:stretch/>
        </p:blipFill>
        <p:spPr>
          <a:xfrm>
            <a:off x="4831262" y="1944302"/>
            <a:ext cx="4139174" cy="317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outcomes at W24</a:t>
            </a:r>
            <a:br>
              <a:rPr lang="en-US" dirty="0"/>
            </a:br>
            <a:r>
              <a:rPr lang="en-US" sz="3100" dirty="0"/>
              <a:t>(HIV-1 RNA &lt;50 c/mL)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46510-6D3D-C24B-9B73-9CF61DC43E7E}"/>
              </a:ext>
            </a:extLst>
          </p:cNvPr>
          <p:cNvSpPr/>
          <p:nvPr/>
        </p:nvSpPr>
        <p:spPr>
          <a:xfrm>
            <a:off x="779647" y="1544578"/>
            <a:ext cx="4215866" cy="254794"/>
          </a:xfrm>
          <a:prstGeom prst="rect">
            <a:avLst/>
          </a:prstGeom>
          <a:solidFill>
            <a:srgbClr val="0099D2"/>
          </a:solidFill>
          <a:ln w="25400" cap="flat" cmpd="sng" algn="ctr">
            <a:noFill/>
            <a:prstDash val="solid"/>
          </a:ln>
          <a:effectLst/>
        </p:spPr>
        <p:txBody>
          <a:bodyPr tIns="67500" bIns="67500" anchor="ctr"/>
          <a:lstStyle/>
          <a:p>
            <a:pPr marL="0" lvl="1" algn="ctr">
              <a:defRPr/>
            </a:pPr>
            <a:r>
              <a:rPr lang="en-GB" sz="13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Virologic outcomes (ITT)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30277-E870-2241-8AB8-FDE5DBDC5F22}"/>
              </a:ext>
            </a:extLst>
          </p:cNvPr>
          <p:cNvSpPr/>
          <p:nvPr/>
        </p:nvSpPr>
        <p:spPr>
          <a:xfrm>
            <a:off x="3249880" y="2078850"/>
            <a:ext cx="1104844" cy="2568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82BCB74E-B90F-214B-BE84-8F644BF0C5A3}"/>
              </a:ext>
            </a:extLst>
          </p:cNvPr>
          <p:cNvGrpSpPr/>
          <p:nvPr/>
        </p:nvGrpSpPr>
        <p:grpSpPr>
          <a:xfrm>
            <a:off x="55658" y="1892428"/>
            <a:ext cx="5092605" cy="3824560"/>
            <a:chOff x="74208" y="1562103"/>
            <a:chExt cx="7256761" cy="4917548"/>
          </a:xfrm>
        </p:grpSpPr>
        <p:graphicFrame>
          <p:nvGraphicFramePr>
            <p:cNvPr id="8" name="Chart 10">
              <a:extLst>
                <a:ext uri="{FF2B5EF4-FFF2-40B4-BE49-F238E27FC236}">
                  <a16:creationId xmlns:a16="http://schemas.microsoft.com/office/drawing/2014/main" id="{1FCBB8DD-7EAC-6A43-9414-A6781E6E2DE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15142712"/>
                </p:ext>
              </p:extLst>
            </p:nvPr>
          </p:nvGraphicFramePr>
          <p:xfrm>
            <a:off x="74208" y="1628800"/>
            <a:ext cx="7256761" cy="48508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CDB5CB52-899B-8F4A-960F-6CF3B4345841}"/>
                </a:ext>
              </a:extLst>
            </p:cNvPr>
            <p:cNvSpPr txBox="1"/>
            <p:nvPr/>
          </p:nvSpPr>
          <p:spPr>
            <a:xfrm>
              <a:off x="1680208" y="1562103"/>
              <a:ext cx="296948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96</a:t>
              </a:r>
              <a:endParaRPr lang="en-US" sz="1050" dirty="0"/>
            </a:p>
          </p:txBody>
        </p: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DBDF1E66-E61E-784E-9E33-43ED6D433310}"/>
                </a:ext>
              </a:extLst>
            </p:cNvPr>
            <p:cNvSpPr txBox="1"/>
            <p:nvPr/>
          </p:nvSpPr>
          <p:spPr>
            <a:xfrm>
              <a:off x="2244273" y="1678203"/>
              <a:ext cx="296948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94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45115427-03AE-8440-9984-9319E03934CA}"/>
                </a:ext>
              </a:extLst>
            </p:cNvPr>
            <p:cNvSpPr txBox="1"/>
            <p:nvPr/>
          </p:nvSpPr>
          <p:spPr>
            <a:xfrm>
              <a:off x="3766816" y="5101786"/>
              <a:ext cx="148475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1</a:t>
              </a:r>
            </a:p>
          </p:txBody>
        </p:sp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id="{4413347E-117F-9E4A-81BE-C830F676B07A}"/>
                </a:ext>
              </a:extLst>
            </p:cNvPr>
            <p:cNvSpPr txBox="1"/>
            <p:nvPr/>
          </p:nvSpPr>
          <p:spPr>
            <a:xfrm>
              <a:off x="4335179" y="5083028"/>
              <a:ext cx="148475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3</a:t>
              </a: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161ECD25-7A1F-594A-87A5-4D348A0354F0}"/>
                </a:ext>
              </a:extLst>
            </p:cNvPr>
            <p:cNvSpPr txBox="1"/>
            <p:nvPr/>
          </p:nvSpPr>
          <p:spPr>
            <a:xfrm>
              <a:off x="5834457" y="5104519"/>
              <a:ext cx="148475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3</a:t>
              </a:r>
            </a:p>
          </p:txBody>
        </p: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64431988-53DD-134A-833E-D2FC81B6D91B}"/>
                </a:ext>
              </a:extLst>
            </p:cNvPr>
            <p:cNvSpPr txBox="1"/>
            <p:nvPr/>
          </p:nvSpPr>
          <p:spPr>
            <a:xfrm>
              <a:off x="6349773" y="5066055"/>
              <a:ext cx="148475" cy="316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600" dirty="0"/>
                <a:t>4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4E5803D-FFF5-0E4D-A8C0-DE3106F9334C}"/>
              </a:ext>
            </a:extLst>
          </p:cNvPr>
          <p:cNvSpPr/>
          <p:nvPr/>
        </p:nvSpPr>
        <p:spPr>
          <a:xfrm>
            <a:off x="5524902" y="1552944"/>
            <a:ext cx="3337529" cy="254794"/>
          </a:xfrm>
          <a:prstGeom prst="rect">
            <a:avLst/>
          </a:prstGeom>
          <a:solidFill>
            <a:srgbClr val="0099D2"/>
          </a:solidFill>
          <a:ln w="25400" cap="flat" cmpd="sng" algn="ctr">
            <a:noFill/>
            <a:prstDash val="solid"/>
          </a:ln>
          <a:effectLst/>
        </p:spPr>
        <p:txBody>
          <a:bodyPr tIns="67500" bIns="67500" anchor="ctr"/>
          <a:lstStyle/>
          <a:p>
            <a:pPr marL="0" lvl="1" algn="ctr">
              <a:defRPr/>
            </a:pPr>
            <a:r>
              <a:rPr lang="en-GB" sz="13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W24 treatment difference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F7D2BF5-7AE0-CD48-AD12-121BE80EFBCD}"/>
              </a:ext>
            </a:extLst>
          </p:cNvPr>
          <p:cNvSpPr txBox="1">
            <a:spLocks/>
          </p:cNvSpPr>
          <p:nvPr/>
        </p:nvSpPr>
        <p:spPr>
          <a:xfrm>
            <a:off x="5474975" y="5233062"/>
            <a:ext cx="3406706" cy="33338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n-GB" sz="1200" b="1" kern="0" dirty="0"/>
              <a:t>Virologic success (%) difference</a:t>
            </a:r>
            <a:endParaRPr lang="en-US" sz="1200" b="1" kern="0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C4111AC-ACD7-764D-98D5-A97D742FAEF0}"/>
              </a:ext>
            </a:extLst>
          </p:cNvPr>
          <p:cNvSpPr txBox="1">
            <a:spLocks/>
          </p:cNvSpPr>
          <p:nvPr/>
        </p:nvSpPr>
        <p:spPr>
          <a:xfrm>
            <a:off x="779647" y="5681869"/>
            <a:ext cx="7751167" cy="531978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n-GB" sz="1600" kern="0" dirty="0"/>
              <a:t>DTG was </a:t>
            </a:r>
            <a:r>
              <a:rPr lang="en-GB" sz="1600" b="1" kern="0" dirty="0"/>
              <a:t>non-inferior</a:t>
            </a:r>
            <a:r>
              <a:rPr lang="en-GB" sz="1600" kern="0" dirty="0"/>
              <a:t> to DTG/ABC/3TC </a:t>
            </a:r>
            <a:r>
              <a:rPr lang="en-GB" sz="1600" b="1" kern="0" dirty="0"/>
              <a:t>at Week 24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GB" sz="1600" kern="0" dirty="0"/>
              <a:t>with respect to snapshot in the ITT, </a:t>
            </a:r>
            <a:r>
              <a:rPr lang="en-GB" sz="1600" kern="0" dirty="0" err="1"/>
              <a:t>mITT</a:t>
            </a:r>
            <a:r>
              <a:rPr lang="en-GB" sz="1600" kern="0" dirty="0"/>
              <a:t> and PP population</a:t>
            </a:r>
            <a:endParaRPr lang="en-US" sz="1600" kern="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727B2E-4904-F947-9BF5-AE891A297454}"/>
              </a:ext>
            </a:extLst>
          </p:cNvPr>
          <p:cNvSpPr txBox="1"/>
          <p:nvPr/>
        </p:nvSpPr>
        <p:spPr>
          <a:xfrm>
            <a:off x="5939956" y="2468007"/>
            <a:ext cx="830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DTG </a:t>
            </a:r>
            <a:r>
              <a:rPr lang="fr-FR" sz="1100" b="1" dirty="0" err="1">
                <a:solidFill>
                  <a:srgbClr val="ED1C24"/>
                </a:solidFill>
              </a:rPr>
              <a:t>better</a:t>
            </a:r>
            <a:endParaRPr lang="fr-FR" sz="1100" b="1" dirty="0">
              <a:solidFill>
                <a:srgbClr val="ED1C24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AFA754B-C321-2D40-A00B-22ADB3446760}"/>
              </a:ext>
            </a:extLst>
          </p:cNvPr>
          <p:cNvCxnSpPr/>
          <p:nvPr/>
        </p:nvCxnSpPr>
        <p:spPr>
          <a:xfrm flipH="1">
            <a:off x="6210531" y="2702152"/>
            <a:ext cx="464695" cy="0"/>
          </a:xfrm>
          <a:prstGeom prst="straightConnector1">
            <a:avLst/>
          </a:prstGeom>
          <a:ln>
            <a:solidFill>
              <a:srgbClr val="ED1C2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B14A2FC-02FB-044B-9A80-AB2209F4A801}"/>
              </a:ext>
            </a:extLst>
          </p:cNvPr>
          <p:cNvSpPr txBox="1"/>
          <p:nvPr/>
        </p:nvSpPr>
        <p:spPr>
          <a:xfrm>
            <a:off x="6773743" y="2468005"/>
            <a:ext cx="14093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2060"/>
                </a:solidFill>
              </a:rPr>
              <a:t>DTG/ABC/3TC </a:t>
            </a:r>
            <a:r>
              <a:rPr lang="fr-FR" sz="1100" b="1" dirty="0" err="1">
                <a:solidFill>
                  <a:srgbClr val="002060"/>
                </a:solidFill>
              </a:rPr>
              <a:t>better</a:t>
            </a:r>
            <a:endParaRPr lang="fr-FR" sz="1100" b="1" dirty="0">
              <a:solidFill>
                <a:srgbClr val="002060"/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74F8EB9-67C7-A348-B7B1-C48007D59EC3}"/>
              </a:ext>
            </a:extLst>
          </p:cNvPr>
          <p:cNvCxnSpPr/>
          <p:nvPr/>
        </p:nvCxnSpPr>
        <p:spPr>
          <a:xfrm>
            <a:off x="6831555" y="2704288"/>
            <a:ext cx="46610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FB2FED-1E4E-724B-B0AC-C3E454756D33}"/>
              </a:ext>
            </a:extLst>
          </p:cNvPr>
          <p:cNvSpPr/>
          <p:nvPr/>
        </p:nvSpPr>
        <p:spPr>
          <a:xfrm>
            <a:off x="4722607" y="2138649"/>
            <a:ext cx="946673" cy="2506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544821B-F302-7A4D-8C1A-7D83A21E9BBC}"/>
              </a:ext>
            </a:extLst>
          </p:cNvPr>
          <p:cNvSpPr txBox="1"/>
          <p:nvPr/>
        </p:nvSpPr>
        <p:spPr>
          <a:xfrm>
            <a:off x="5728772" y="2162164"/>
            <a:ext cx="21401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err="1"/>
              <a:t>Risk</a:t>
            </a:r>
            <a:r>
              <a:rPr lang="fr-FR" sz="1600" dirty="0"/>
              <a:t> </a:t>
            </a:r>
            <a:r>
              <a:rPr lang="fr-FR" sz="1600" dirty="0" err="1"/>
              <a:t>difference</a:t>
            </a:r>
            <a:r>
              <a:rPr lang="fr-FR" sz="1600" dirty="0"/>
              <a:t> (95% CI)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7FB7144-2B66-1E4D-AACC-EBF95DF86F46}"/>
              </a:ext>
            </a:extLst>
          </p:cNvPr>
          <p:cNvSpPr txBox="1"/>
          <p:nvPr/>
        </p:nvSpPr>
        <p:spPr>
          <a:xfrm>
            <a:off x="8080094" y="1930744"/>
            <a:ext cx="100918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95%</a:t>
            </a:r>
          </a:p>
          <a:p>
            <a:pPr algn="ctr"/>
            <a:r>
              <a:rPr lang="fr-FR" sz="1400" dirty="0"/>
              <a:t>Confidence</a:t>
            </a:r>
          </a:p>
          <a:p>
            <a:pPr algn="ctr"/>
            <a:r>
              <a:rPr lang="fr-FR" sz="1400" dirty="0" err="1"/>
              <a:t>Interval</a:t>
            </a:r>
            <a:endParaRPr lang="fr-FR" sz="1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4D08AD7-D3B1-CC47-9125-E1400CFB11BD}"/>
              </a:ext>
            </a:extLst>
          </p:cNvPr>
          <p:cNvSpPr txBox="1"/>
          <p:nvPr/>
        </p:nvSpPr>
        <p:spPr>
          <a:xfrm>
            <a:off x="5555962" y="2887769"/>
            <a:ext cx="6010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ITT</a:t>
            </a: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r>
              <a:rPr lang="fr-FR" sz="1600" dirty="0" err="1"/>
              <a:t>mITT</a:t>
            </a:r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331353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82BE5-2870-ED45-9FF5-07F9AABC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outcomes at W24 (ITT)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E6840B6-DCCF-BE45-AE6B-7576CEA50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613646"/>
              </p:ext>
            </p:extLst>
          </p:nvPr>
        </p:nvGraphicFramePr>
        <p:xfrm>
          <a:off x="1140310" y="1698908"/>
          <a:ext cx="6863379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237">
                  <a:extLst>
                    <a:ext uri="{9D8B030D-6E8A-4147-A177-3AD203B41FA5}">
                      <a16:colId xmlns:a16="http://schemas.microsoft.com/office/drawing/2014/main" val="2071452798"/>
                    </a:ext>
                  </a:extLst>
                </a:gridCol>
                <a:gridCol w="2071571">
                  <a:extLst>
                    <a:ext uri="{9D8B030D-6E8A-4147-A177-3AD203B41FA5}">
                      <a16:colId xmlns:a16="http://schemas.microsoft.com/office/drawing/2014/main" val="4082498510"/>
                    </a:ext>
                  </a:extLst>
                </a:gridCol>
                <a:gridCol w="2071571">
                  <a:extLst>
                    <a:ext uri="{9D8B030D-6E8A-4147-A177-3AD203B41FA5}">
                      <a16:colId xmlns:a16="http://schemas.microsoft.com/office/drawing/2014/main" val="3090671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DTG/ABC/3TC arm</a:t>
                      </a:r>
                    </a:p>
                    <a:p>
                      <a:pPr algn="ctr"/>
                      <a:r>
                        <a:rPr lang="fr-FR" b="1" dirty="0"/>
                        <a:t>(n=80)</a:t>
                      </a:r>
                    </a:p>
                  </a:txBody>
                  <a:tcPr>
                    <a:solidFill>
                      <a:srgbClr val="0222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DTG arm</a:t>
                      </a:r>
                    </a:p>
                    <a:p>
                      <a:pPr algn="ctr"/>
                      <a:r>
                        <a:rPr lang="fr-FR" b="1" dirty="0"/>
                        <a:t>(n=78)</a:t>
                      </a:r>
                    </a:p>
                  </a:txBody>
                  <a:tcPr>
                    <a:solidFill>
                      <a:srgbClr val="DA0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/>
                        <a:t>Virologic response, 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34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/>
                        <a:t>Virologic nonresponse, 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pVL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</a:t>
                      </a:r>
                      <a:r>
                        <a:rPr lang="fr-FR" dirty="0">
                          <a:effectLst/>
                        </a:rPr>
                        <a:t> 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 c/mL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Trial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  <a:p>
                      <a:pPr algn="ctr"/>
                      <a:r>
                        <a:rPr lang="fr-FR" b="0" dirty="0"/>
                        <a:t>0</a:t>
                      </a:r>
                    </a:p>
                    <a:p>
                      <a:pPr algn="ctr"/>
                      <a:r>
                        <a:rPr lang="fr-FR" b="0" dirty="0"/>
                        <a:t>1**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  <a:p>
                      <a:pPr algn="ctr"/>
                      <a:r>
                        <a:rPr lang="fr-FR" b="0" dirty="0"/>
                        <a:t>2*</a:t>
                      </a:r>
                    </a:p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69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/>
                        <a:t>No virologic data, 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u="none" strike="noStrike" dirty="0"/>
                        <a:t>Withdrew consent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u="none" strike="noStrike" dirty="0"/>
                        <a:t>Protocol violation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  <a:p>
                      <a:pPr algn="ctr"/>
                      <a:r>
                        <a:rPr lang="fr-FR" b="0" dirty="0"/>
                        <a:t>1</a:t>
                      </a:r>
                    </a:p>
                    <a:p>
                      <a:pPr algn="ctr"/>
                      <a:r>
                        <a:rPr lang="fr-FR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/>
                    </a:p>
                    <a:p>
                      <a:pPr algn="ctr"/>
                      <a:r>
                        <a:rPr lang="fr-FR" b="0" dirty="0"/>
                        <a:t>3</a:t>
                      </a:r>
                    </a:p>
                    <a:p>
                      <a:pPr algn="ct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74558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288D8A6-901F-0F48-9CF2-5219FFA0104A}"/>
              </a:ext>
            </a:extLst>
          </p:cNvPr>
          <p:cNvSpPr txBox="1"/>
          <p:nvPr/>
        </p:nvSpPr>
        <p:spPr>
          <a:xfrm>
            <a:off x="457200" y="488444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* 2 patients </a:t>
            </a:r>
            <a:r>
              <a:rPr lang="fr-FR" dirty="0" err="1"/>
              <a:t>experienced</a:t>
            </a:r>
            <a:r>
              <a:rPr lang="fr-FR" dirty="0"/>
              <a:t> VF at W24: 84 c/</a:t>
            </a:r>
            <a:r>
              <a:rPr lang="fr-FR" dirty="0" err="1"/>
              <a:t>mL</a:t>
            </a:r>
            <a:r>
              <a:rPr lang="fr-FR" dirty="0"/>
              <a:t> (control: 63) and 55 c/</a:t>
            </a:r>
            <a:r>
              <a:rPr lang="fr-FR" dirty="0" err="1"/>
              <a:t>mL</a:t>
            </a:r>
            <a:r>
              <a:rPr lang="fr-FR" dirty="0"/>
              <a:t> (control: 51);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no </a:t>
            </a:r>
            <a:r>
              <a:rPr lang="fr-FR" dirty="0" err="1"/>
              <a:t>integrase</a:t>
            </a:r>
            <a:r>
              <a:rPr lang="fr-FR" dirty="0"/>
              <a:t> mutation and </a:t>
            </a:r>
            <a:r>
              <a:rPr lang="fr-FR" dirty="0" err="1"/>
              <a:t>had</a:t>
            </a:r>
            <a:r>
              <a:rPr lang="fr-FR" dirty="0"/>
              <a:t> pVL &lt;50 c/</a:t>
            </a:r>
            <a:r>
              <a:rPr lang="fr-FR" dirty="0" err="1"/>
              <a:t>mL</a:t>
            </a:r>
            <a:r>
              <a:rPr lang="fr-FR" dirty="0"/>
              <a:t> at W36 </a:t>
            </a:r>
            <a:r>
              <a:rPr lang="fr-FR" dirty="0" err="1"/>
              <a:t>after</a:t>
            </a:r>
            <a:r>
              <a:rPr lang="fr-FR" dirty="0"/>
              <a:t> intensification</a:t>
            </a:r>
          </a:p>
          <a:p>
            <a:r>
              <a:rPr lang="fr-FR" dirty="0"/>
              <a:t>** </a:t>
            </a:r>
            <a:r>
              <a:rPr lang="fr-FR" dirty="0" err="1"/>
              <a:t>Switched</a:t>
            </a:r>
            <a:r>
              <a:rPr lang="fr-FR" dirty="0"/>
              <a:t> antiretrovirals due to </a:t>
            </a:r>
            <a:r>
              <a:rPr lang="fr-FR" dirty="0" err="1"/>
              <a:t>drug-related</a:t>
            </a:r>
            <a:r>
              <a:rPr lang="fr-FR" dirty="0"/>
              <a:t> AE (</a:t>
            </a:r>
            <a:r>
              <a:rPr lang="fr-FR" dirty="0" err="1"/>
              <a:t>mood</a:t>
            </a:r>
            <a:r>
              <a:rPr lang="fr-FR" dirty="0"/>
              <a:t> </a:t>
            </a:r>
            <a:r>
              <a:rPr lang="fr-FR" dirty="0" err="1"/>
              <a:t>disturbance</a:t>
            </a:r>
            <a:r>
              <a:rPr lang="fr-FR" dirty="0"/>
              <a:t>) at W4</a:t>
            </a:r>
          </a:p>
        </p:txBody>
      </p:sp>
    </p:spTree>
    <p:extLst>
      <p:ext uri="{BB962C8B-B14F-4D97-AF65-F5344CB8AC3E}">
        <p14:creationId xmlns:p14="http://schemas.microsoft.com/office/powerpoint/2010/main" val="344498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0BF9DA-3797-AC49-B03A-F0118E60A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1"/>
          <a:stretch/>
        </p:blipFill>
        <p:spPr>
          <a:xfrm>
            <a:off x="986764" y="1333945"/>
            <a:ext cx="7105926" cy="34240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AE7AAB8-4B8A-BB47-8CFA-83D33E0D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0" y="274639"/>
            <a:ext cx="8151770" cy="1143000"/>
          </a:xfrm>
        </p:spPr>
        <p:txBody>
          <a:bodyPr>
            <a:noAutofit/>
          </a:bodyPr>
          <a:lstStyle/>
          <a:p>
            <a:r>
              <a:rPr lang="en-US" sz="3200" dirty="0"/>
              <a:t>VF incidence after W24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644E9D-D9E3-8C44-9155-B7F54F581047}"/>
              </a:ext>
            </a:extLst>
          </p:cNvPr>
          <p:cNvSpPr txBox="1"/>
          <p:nvPr/>
        </p:nvSpPr>
        <p:spPr>
          <a:xfrm>
            <a:off x="562860" y="5168332"/>
            <a:ext cx="8151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Following a DSMB held on Dec. 21st 2017, the sponsor decided to </a:t>
            </a:r>
            <a:r>
              <a:rPr lang="en-US" sz="2000" b="1" dirty="0"/>
              <a:t>stop the monotherapy arm, according to DSMB recommendations</a:t>
            </a:r>
            <a:r>
              <a:rPr lang="en-US" sz="2000" dirty="0"/>
              <a:t>. All patients in the DTG-arm who had not completed the W48-visit (n=8) were re-intensified.</a:t>
            </a:r>
          </a:p>
        </p:txBody>
      </p:sp>
      <p:sp>
        <p:nvSpPr>
          <p:cNvPr id="5" name="Flèche droite 4">
            <a:extLst>
              <a:ext uri="{FF2B5EF4-FFF2-40B4-BE49-F238E27FC236}">
                <a16:creationId xmlns:a16="http://schemas.microsoft.com/office/drawing/2014/main" id="{97ED9CF9-1F5B-824E-8C62-1B1E493C33D0}"/>
              </a:ext>
            </a:extLst>
          </p:cNvPr>
          <p:cNvSpPr/>
          <p:nvPr/>
        </p:nvSpPr>
        <p:spPr>
          <a:xfrm>
            <a:off x="3636085" y="2687873"/>
            <a:ext cx="1807284" cy="439947"/>
          </a:xfrm>
          <a:prstGeom prst="rightArrow">
            <a:avLst/>
          </a:prstGeom>
          <a:solidFill>
            <a:srgbClr val="0099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Extended F/up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5254EA-2FBC-FE42-8982-FEA69BD497D9}"/>
              </a:ext>
            </a:extLst>
          </p:cNvPr>
          <p:cNvSpPr txBox="1"/>
          <p:nvPr/>
        </p:nvSpPr>
        <p:spPr>
          <a:xfrm>
            <a:off x="235732" y="4660891"/>
            <a:ext cx="5576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                 DTG arm, n	78		 78		 75		  70		   63</a:t>
            </a:r>
          </a:p>
          <a:p>
            <a:r>
              <a:rPr lang="fr-FR" sz="1100" dirty="0"/>
              <a:t>DTG/ABC/3TC arm, n	80		 77		 77		  77		   77</a:t>
            </a:r>
          </a:p>
        </p:txBody>
      </p:sp>
    </p:spTree>
    <p:extLst>
      <p:ext uri="{BB962C8B-B14F-4D97-AF65-F5344CB8AC3E}">
        <p14:creationId xmlns:p14="http://schemas.microsoft.com/office/powerpoint/2010/main" val="1945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7AAB8-4B8A-BB47-8CFA-83D33E0D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0" y="274639"/>
            <a:ext cx="8151770" cy="1143000"/>
          </a:xfrm>
        </p:spPr>
        <p:txBody>
          <a:bodyPr>
            <a:noAutofit/>
          </a:bodyPr>
          <a:lstStyle/>
          <a:p>
            <a:r>
              <a:rPr lang="fr-FR" sz="3200" dirty="0" err="1"/>
              <a:t>Summary</a:t>
            </a:r>
            <a:r>
              <a:rPr lang="fr-FR" sz="3200" dirty="0"/>
              <a:t> of VF in the DTG-arm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8E4E3388-4C8A-6C4F-961C-2B4787E13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661374"/>
              </p:ext>
            </p:extLst>
          </p:nvPr>
        </p:nvGraphicFramePr>
        <p:xfrm>
          <a:off x="562860" y="1700306"/>
          <a:ext cx="8016876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574">
                  <a:extLst>
                    <a:ext uri="{9D8B030D-6E8A-4147-A177-3AD203B41FA5}">
                      <a16:colId xmlns:a16="http://schemas.microsoft.com/office/drawing/2014/main" val="4188548528"/>
                    </a:ext>
                  </a:extLst>
                </a:gridCol>
                <a:gridCol w="667910">
                  <a:extLst>
                    <a:ext uri="{9D8B030D-6E8A-4147-A177-3AD203B41FA5}">
                      <a16:colId xmlns:a16="http://schemas.microsoft.com/office/drawing/2014/main" val="3043680702"/>
                    </a:ext>
                  </a:extLst>
                </a:gridCol>
                <a:gridCol w="803082">
                  <a:extLst>
                    <a:ext uri="{9D8B030D-6E8A-4147-A177-3AD203B41FA5}">
                      <a16:colId xmlns:a16="http://schemas.microsoft.com/office/drawing/2014/main" val="4001002510"/>
                    </a:ext>
                  </a:extLst>
                </a:gridCol>
                <a:gridCol w="1213510">
                  <a:extLst>
                    <a:ext uri="{9D8B030D-6E8A-4147-A177-3AD203B41FA5}">
                      <a16:colId xmlns:a16="http://schemas.microsoft.com/office/drawing/2014/main" val="1806792178"/>
                    </a:ext>
                  </a:extLst>
                </a:gridCol>
                <a:gridCol w="1441525">
                  <a:extLst>
                    <a:ext uri="{9D8B030D-6E8A-4147-A177-3AD203B41FA5}">
                      <a16:colId xmlns:a16="http://schemas.microsoft.com/office/drawing/2014/main" val="402413904"/>
                    </a:ext>
                  </a:extLst>
                </a:gridCol>
                <a:gridCol w="1140311">
                  <a:extLst>
                    <a:ext uri="{9D8B030D-6E8A-4147-A177-3AD203B41FA5}">
                      <a16:colId xmlns:a16="http://schemas.microsoft.com/office/drawing/2014/main" val="1162445134"/>
                    </a:ext>
                  </a:extLst>
                </a:gridCol>
                <a:gridCol w="1866964">
                  <a:extLst>
                    <a:ext uri="{9D8B030D-6E8A-4147-A177-3AD203B41FA5}">
                      <a16:colId xmlns:a16="http://schemas.microsoft.com/office/drawing/2014/main" val="375814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CD4 nadir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cART </a:t>
                      </a:r>
                      <a:r>
                        <a:rPr lang="fr-FR" dirty="0" err="1"/>
                        <a:t>before</a:t>
                      </a:r>
                      <a:r>
                        <a:rPr lang="fr-FR" dirty="0"/>
                        <a:t> DTG mono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Self-</a:t>
                      </a:r>
                      <a:r>
                        <a:rPr lang="fr-FR" dirty="0" err="1"/>
                        <a:t>reported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adherence</a:t>
                      </a:r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/>
                        <a:t>at W4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Peak pVL</a:t>
                      </a:r>
                      <a:r>
                        <a:rPr lang="fr-FR" dirty="0"/>
                        <a:t>, c/</a:t>
                      </a:r>
                      <a:r>
                        <a:rPr lang="fr-FR" dirty="0" err="1"/>
                        <a:t>mL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Integrase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sequencing</a:t>
                      </a:r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/>
                        <a:t>at </a:t>
                      </a:r>
                      <a:r>
                        <a:rPr lang="fr-FR" dirty="0" err="1"/>
                        <a:t>failure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94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02-023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64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08-007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41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01-034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6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02-016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46300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S147G, N155H*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03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06-006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39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02-033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R263K*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5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07-003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4291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621F929-4C83-DD42-B08C-C251A29D2363}"/>
              </a:ext>
            </a:extLst>
          </p:cNvPr>
          <p:cNvSpPr txBox="1"/>
          <p:nvPr/>
        </p:nvSpPr>
        <p:spPr>
          <a:xfrm>
            <a:off x="562860" y="5508045"/>
            <a:ext cx="789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</a:t>
            </a:r>
            <a:r>
              <a:rPr lang="fr-FR" dirty="0" err="1"/>
              <a:t>Likely</a:t>
            </a:r>
            <a:r>
              <a:rPr lang="fr-FR" dirty="0"/>
              <a:t> </a:t>
            </a:r>
            <a:r>
              <a:rPr lang="fr-FR" dirty="0" err="1"/>
              <a:t>emerging</a:t>
            </a:r>
            <a:r>
              <a:rPr lang="fr-FR" dirty="0"/>
              <a:t> mutations (as </a:t>
            </a:r>
            <a:r>
              <a:rPr lang="fr-FR" dirty="0" err="1"/>
              <a:t>wild</a:t>
            </a:r>
            <a:r>
              <a:rPr lang="fr-FR" dirty="0"/>
              <a:t>-type virus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at </a:t>
            </a:r>
            <a:r>
              <a:rPr lang="fr-FR" dirty="0" err="1"/>
              <a:t>baseline</a:t>
            </a:r>
            <a:r>
              <a:rPr lang="fr-FR" dirty="0"/>
              <a:t> in HIV-DNA 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870B69E-90ED-5740-8267-06AFFFF25994}"/>
              </a:ext>
            </a:extLst>
          </p:cNvPr>
          <p:cNvCxnSpPr>
            <a:cxnSpLocks/>
          </p:cNvCxnSpPr>
          <p:nvPr/>
        </p:nvCxnSpPr>
        <p:spPr>
          <a:xfrm>
            <a:off x="562712" y="3357736"/>
            <a:ext cx="8017024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1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47673-77BB-1F4B-A2DA-5BC9C198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59" y="274639"/>
            <a:ext cx="8355229" cy="1143000"/>
          </a:xfrm>
        </p:spPr>
        <p:txBody>
          <a:bodyPr>
            <a:noAutofit/>
          </a:bodyPr>
          <a:lstStyle/>
          <a:p>
            <a:r>
              <a:rPr lang="en-US" sz="3200"/>
              <a:t>Factors associated with VF in the DTG-arm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4A33A4-7777-EB47-B69E-F036F0CD5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1431385"/>
            <a:ext cx="8018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Patients who experienced VF (as compared with those who did not) were more likely to have:</a:t>
            </a:r>
          </a:p>
          <a:p>
            <a:r>
              <a:rPr lang="en-US" sz="2400" dirty="0"/>
              <a:t>A low nadir CD4 (p=0.004)</a:t>
            </a:r>
          </a:p>
          <a:p>
            <a:r>
              <a:rPr lang="en-US" sz="2400" dirty="0"/>
              <a:t>A low CD4 count at screening (p=0.027)</a:t>
            </a:r>
          </a:p>
          <a:p>
            <a:r>
              <a:rPr lang="en-US" sz="2400" dirty="0"/>
              <a:t>A « PCR signal* » at pVL screening (p=0.026)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 multivariate analysis two variables remained independent predictors of VF:</a:t>
            </a:r>
          </a:p>
          <a:p>
            <a:r>
              <a:rPr lang="en-US" sz="2400" dirty="0"/>
              <a:t>Low CD4 count at screening (per 100 cells decrease): </a:t>
            </a:r>
            <a:br>
              <a:rPr lang="en-US" sz="2400" dirty="0"/>
            </a:br>
            <a:r>
              <a:rPr lang="en-US" sz="2400" dirty="0"/>
              <a:t>OR=1.7 (95%CI: 1.1 to 2.8)</a:t>
            </a:r>
          </a:p>
          <a:p>
            <a:r>
              <a:rPr lang="en-US" sz="2400" dirty="0"/>
              <a:t>Presence of a « PCR signal » at screening (vs. no): </a:t>
            </a:r>
            <a:br>
              <a:rPr lang="en-US" sz="2400" dirty="0"/>
            </a:br>
            <a:r>
              <a:rPr lang="en-US" sz="2400" dirty="0"/>
              <a:t>OR=8.2 (95%CI: 1.4 to 68.6)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16228D-AAB1-0043-A729-282F41AF6C39}"/>
              </a:ext>
            </a:extLst>
          </p:cNvPr>
          <p:cNvSpPr txBox="1"/>
          <p:nvPr/>
        </p:nvSpPr>
        <p:spPr>
          <a:xfrm>
            <a:off x="562859" y="5786428"/>
            <a:ext cx="535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i.e. a detectable but not quantifiable plasma HIV-RNA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033C6-8446-4F49-9C14-13216EB6C078}"/>
              </a:ext>
            </a:extLst>
          </p:cNvPr>
          <p:cNvSpPr/>
          <p:nvPr/>
        </p:nvSpPr>
        <p:spPr>
          <a:xfrm>
            <a:off x="393895" y="3474720"/>
            <a:ext cx="8342142" cy="2311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799755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7368</TotalTime>
  <Words>1188</Words>
  <Application>Microsoft Macintosh PowerPoint</Application>
  <PresentationFormat>Affichage à l'écran (4:3)</PresentationFormat>
  <Paragraphs>285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Raleway</vt:lpstr>
      <vt:lpstr>Roboto</vt:lpstr>
      <vt:lpstr>Symbol</vt:lpstr>
      <vt:lpstr>AIDS 2016_Template</vt:lpstr>
      <vt:lpstr>Dolutegravir monotherapy vs. dolutegravir/abacavir/lamivudine  for HIV-1-infected virologically suppressed patients:  results from the randomized non-inferiority MONCAY trial</vt:lpstr>
      <vt:lpstr>Introduction</vt:lpstr>
      <vt:lpstr>Study design</vt:lpstr>
      <vt:lpstr>Baseline characteristics</vt:lpstr>
      <vt:lpstr>Primary outcomes at W24 (HIV-1 RNA &lt;50 c/mL)</vt:lpstr>
      <vt:lpstr>Primary outcomes at W24 (ITT)</vt:lpstr>
      <vt:lpstr>VF incidence after W24 </vt:lpstr>
      <vt:lpstr>Summary of VF in the DTG-arm</vt:lpstr>
      <vt:lpstr>Factors associated with VF in the DTG-arm</vt:lpstr>
      <vt:lpstr>Factors associated with VF in the DTG-arm</vt:lpstr>
      <vt:lpstr>Safety (at W48)</vt:lpstr>
      <vt:lpstr>Secondary endpoints</vt:lpstr>
      <vt:lpstr>Discussion</vt:lpstr>
      <vt:lpstr>Conclusions</vt:lpstr>
      <vt:lpstr>Acknowledgments</vt:lpstr>
    </vt:vector>
  </TitlesOfParts>
  <Company>Microsoft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Laurent Hocqueloux</cp:lastModifiedBy>
  <cp:revision>218</cp:revision>
  <cp:lastPrinted>2017-01-16T15:31:13Z</cp:lastPrinted>
  <dcterms:created xsi:type="dcterms:W3CDTF">2017-01-13T09:09:35Z</dcterms:created>
  <dcterms:modified xsi:type="dcterms:W3CDTF">2018-07-24T10:53:40Z</dcterms:modified>
</cp:coreProperties>
</file>